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291" r:id="rId5"/>
    <p:sldId id="301" r:id="rId6"/>
    <p:sldId id="307" r:id="rId7"/>
    <p:sldId id="308" r:id="rId8"/>
    <p:sldId id="309" r:id="rId9"/>
    <p:sldId id="292" r:id="rId10"/>
    <p:sldId id="294" r:id="rId11"/>
    <p:sldId id="295" r:id="rId12"/>
    <p:sldId id="296" r:id="rId13"/>
    <p:sldId id="310" r:id="rId14"/>
    <p:sldId id="302" r:id="rId15"/>
    <p:sldId id="293" r:id="rId16"/>
    <p:sldId id="297" r:id="rId17"/>
    <p:sldId id="298" r:id="rId18"/>
    <p:sldId id="312" r:id="rId19"/>
    <p:sldId id="313" r:id="rId20"/>
    <p:sldId id="299" r:id="rId21"/>
    <p:sldId id="311" r:id="rId22"/>
    <p:sldId id="304" r:id="rId23"/>
    <p:sldId id="305" r:id="rId24"/>
    <p:sldId id="306" r:id="rId25"/>
    <p:sldId id="260" r:id="rId26"/>
    <p:sldId id="274" r:id="rId27"/>
    <p:sldId id="275" r:id="rId28"/>
    <p:sldId id="276" r:id="rId29"/>
    <p:sldId id="277" r:id="rId30"/>
    <p:sldId id="290" r:id="rId31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8000"/>
    <a:srgbClr val="FFFF00"/>
    <a:srgbClr val="FF66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>
        <p:scale>
          <a:sx n="95" d="100"/>
          <a:sy n="95" d="100"/>
        </p:scale>
        <p:origin x="-318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kumente%20und%20Einstellungen\Eva\Desktop\Druckfestigkeiten%20von%20D&#228;mmstoffe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de-DE"/>
  <c:chart>
    <c:plotArea>
      <c:layout/>
      <c:barChart>
        <c:barDir val="col"/>
        <c:grouping val="clustered"/>
        <c:ser>
          <c:idx val="0"/>
          <c:order val="0"/>
          <c:tx>
            <c:strRef>
              <c:f>Tabelle1!$B$1</c:f>
              <c:strCache>
                <c:ptCount val="1"/>
                <c:pt idx="0">
                  <c:v>EPS DEO WAB 100</c:v>
                </c:pt>
              </c:strCache>
            </c:strRef>
          </c:tx>
          <c:cat>
            <c:numRef>
              <c:f>Tabelle1!$C$11</c:f>
              <c:numCache>
                <c:formatCode>General</c:formatCode>
                <c:ptCount val="1"/>
              </c:numCache>
            </c:numRef>
          </c:cat>
          <c:val>
            <c:numRef>
              <c:f>Tabelle1!$B$2</c:f>
              <c:numCache>
                <c:formatCode>General</c:formatCode>
                <c:ptCount val="1"/>
                <c:pt idx="0">
                  <c:v>0.1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EPS DEO WAB 150</c:v>
                </c:pt>
              </c:strCache>
            </c:strRef>
          </c:tx>
          <c:val>
            <c:numRef>
              <c:f>Tabelle1!$C$2</c:f>
              <c:numCache>
                <c:formatCode>General</c:formatCode>
                <c:ptCount val="1"/>
                <c:pt idx="0">
                  <c:v>0.15000000000000013</c:v>
                </c:pt>
              </c:numCache>
            </c:numRef>
          </c:val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Styrocrete Leichtbeton</c:v>
                </c:pt>
              </c:strCache>
            </c:strRef>
          </c:tx>
          <c:val>
            <c:numRef>
              <c:f>Tabelle1!$D$2</c:f>
              <c:numCache>
                <c:formatCode>General</c:formatCode>
                <c:ptCount val="1"/>
                <c:pt idx="0">
                  <c:v>0.60000000000000053</c:v>
                </c:pt>
              </c:numCache>
            </c:numRef>
          </c:val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Styrocrete Leichtestrich</c:v>
                </c:pt>
              </c:strCache>
            </c:strRef>
          </c:tx>
          <c:val>
            <c:numRef>
              <c:f>Tabelle1!$E$2</c:f>
              <c:numCache>
                <c:formatCode>General</c:formatCode>
                <c:ptCount val="1"/>
                <c:pt idx="0">
                  <c:v>0.2</c:v>
                </c:pt>
              </c:numCache>
            </c:numRef>
          </c:val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Extruder Schaum</c:v>
                </c:pt>
              </c:strCache>
            </c:strRef>
          </c:tx>
          <c:val>
            <c:numRef>
              <c:f>Tabelle1!$F$2</c:f>
              <c:numCache>
                <c:formatCode>General</c:formatCode>
                <c:ptCount val="1"/>
                <c:pt idx="0">
                  <c:v>0.5</c:v>
                </c:pt>
              </c:numCache>
            </c:numRef>
          </c:val>
        </c:ser>
        <c:axId val="56388992"/>
        <c:axId val="51577600"/>
      </c:barChart>
      <c:catAx>
        <c:axId val="56388992"/>
        <c:scaling>
          <c:orientation val="minMax"/>
        </c:scaling>
        <c:axPos val="b"/>
        <c:numFmt formatCode="General" sourceLinked="1"/>
        <c:tickLblPos val="nextTo"/>
        <c:crossAx val="51577600"/>
        <c:crosses val="autoZero"/>
        <c:auto val="1"/>
        <c:lblAlgn val="ctr"/>
        <c:lblOffset val="100"/>
      </c:catAx>
      <c:valAx>
        <c:axId val="51577600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/>
                  <a:t>Druckfestigkeiten[N/mm²]</a:t>
                </a:r>
              </a:p>
            </c:rich>
          </c:tx>
          <c:layout>
            <c:manualLayout>
              <c:xMode val="edge"/>
              <c:yMode val="edge"/>
              <c:x val="2.2494887525562442E-2"/>
              <c:y val="0.32661969885343323"/>
            </c:manualLayout>
          </c:layout>
        </c:title>
        <c:numFmt formatCode="General" sourceLinked="1"/>
        <c:tickLblPos val="nextTo"/>
        <c:crossAx val="5638899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FAB083F-E225-4744-8047-1A571599669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smtClean="0"/>
              <a:t>Klicken Sie, um die Formate des Vorlagentextes zu bearbeiten</a:t>
            </a:r>
          </a:p>
          <a:p>
            <a:pPr lvl="1"/>
            <a:r>
              <a:rPr lang="de-DE" altLang="de-DE" noProof="0" smtClean="0"/>
              <a:t>Zweite Ebene</a:t>
            </a:r>
          </a:p>
          <a:p>
            <a:pPr lvl="2"/>
            <a:r>
              <a:rPr lang="de-DE" altLang="de-DE" noProof="0" smtClean="0"/>
              <a:t>Dritte Ebene</a:t>
            </a:r>
          </a:p>
          <a:p>
            <a:pPr lvl="3"/>
            <a:r>
              <a:rPr lang="de-DE" altLang="de-DE" noProof="0" smtClean="0"/>
              <a:t>Vierte Ebene</a:t>
            </a:r>
          </a:p>
          <a:p>
            <a:pPr lvl="4"/>
            <a:r>
              <a:rPr lang="de-DE" altLang="de-DE" noProof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BC0F20A-F45D-48E1-A6FD-F2660A3E1B6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Innotec Bau Gardelegen GmbH</a:t>
            </a:r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F0D8FD-2095-4CCB-BC44-939A20F926CE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Innotec Bau Gardelegen GmbH</a:t>
            </a:r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A4D3D2-FDEE-4247-8FE1-C147A7656C58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Innotec Bau Gardelegen GmbH</a:t>
            </a:r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38050-D6B3-4C56-B426-9AEA640535ED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lipArt-Platzhalt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/>
              <a:t>Innotec Bau Gardelegen GmbH</a:t>
            </a:r>
            <a:endParaRPr lang="de-DE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42302-51F4-41CB-8B61-7B9D715E3BD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Innotec Bau Gardelegen GmbH</a:t>
            </a:r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9274EF-D859-47E8-9C0D-2098FE56967B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Innotec Bau Gardelegen GmbH</a:t>
            </a:r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05F803-08D6-49AF-B65E-EC8E38C91DB1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Innotec Bau Gardelegen GmbH</a:t>
            </a:r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7E60A-4216-41AA-9560-891B7A211EBD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Innotec Bau Gardelegen GmbH</a:t>
            </a:r>
            <a:endParaRPr lang="de-DE" alt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F58BE-94F5-488E-A19E-340D5A5A98BB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Innotec Bau Gardelegen GmbH</a:t>
            </a:r>
            <a:endParaRPr lang="de-DE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48875C-BF7F-4A5F-91DB-AFA4DFC0B4D2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Innotec Bau Gardelegen GmbH</a:t>
            </a:r>
            <a:endParaRPr lang="de-DE" alt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B63219-444E-4FA4-B7D3-768E3E1FD2AD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Innotec Bau Gardelegen GmbH</a:t>
            </a:r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8D24E5-29FC-4F91-BCFB-A52CC8187E3B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 smtClean="0"/>
              <a:t>Innotec Bau Gardelegen GmbH</a:t>
            </a:r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C475D3-AF7F-4003-8FD1-F5DF93D20A50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 altLang="de-DE" smtClean="0"/>
              <a:t>Innotec Bau Gardelegen GmbH</a:t>
            </a:r>
            <a:endParaRPr lang="de-DE" alt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C05F803-08D6-49AF-B65E-EC8E38C91DB1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685800"/>
            <a:ext cx="8458200" cy="2590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>Herzlich Willkommen zur Produkt- und Verarbeitungsinformation von „</a:t>
            </a:r>
            <a:r>
              <a:rPr lang="de-DE" altLang="de-DE" dirty="0" err="1" smtClean="0"/>
              <a:t>Styrocrete</a:t>
            </a:r>
            <a:r>
              <a:rPr lang="de-DE" altLang="de-DE" dirty="0" smtClean="0"/>
              <a:t> – Leichtausgleich“</a:t>
            </a:r>
            <a:br>
              <a:rPr lang="de-DE" altLang="de-DE" dirty="0" smtClean="0"/>
            </a:br>
            <a:endParaRPr lang="de-DE" altLang="de-DE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67944" y="4869160"/>
            <a:ext cx="4680520" cy="1224136"/>
          </a:xfrm>
        </p:spPr>
        <p:txBody>
          <a:bodyPr/>
          <a:lstStyle/>
          <a:p>
            <a:pPr eaLnBrk="1" hangingPunct="1"/>
            <a:r>
              <a:rPr lang="de-DE" altLang="de-DE" dirty="0" smtClean="0"/>
              <a:t>In wenigen Minuten geht es los!</a:t>
            </a:r>
          </a:p>
          <a:p>
            <a:pPr eaLnBrk="1" hangingPunct="1"/>
            <a:endParaRPr lang="de-DE" altLang="de-DE" dirty="0" smtClean="0"/>
          </a:p>
          <a:p>
            <a:pPr eaLnBrk="1" hangingPunct="1"/>
            <a:endParaRPr lang="de-DE" altLang="de-DE" dirty="0" smtClean="0"/>
          </a:p>
          <a:p>
            <a:pPr eaLnBrk="1" hangingPunct="1"/>
            <a:endParaRPr lang="de-DE" altLang="de-DE" dirty="0" smtClean="0"/>
          </a:p>
        </p:txBody>
      </p:sp>
      <p:pic>
        <p:nvPicPr>
          <p:cNvPr id="67585" name="Picture 1" descr="I:\Eva\Logos Innotec Bau Gardelegen\Styrocrete Logo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581128"/>
            <a:ext cx="3168352" cy="1977819"/>
          </a:xfrm>
          <a:prstGeom prst="rect">
            <a:avLst/>
          </a:prstGeom>
          <a:noFill/>
        </p:spPr>
      </p:pic>
      <p:pic>
        <p:nvPicPr>
          <p:cNvPr id="67586" name="Picture 2" descr="I:\Eva\Logos Innotec Bau Gardelegen\Logo-Inno-GA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32656"/>
            <a:ext cx="3946849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1905000" y="228600"/>
            <a:ext cx="571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altLang="de-DE" sz="2800" dirty="0" smtClean="0"/>
              <a:t> </a:t>
            </a:r>
            <a:endParaRPr lang="de-DE" altLang="de-DE" sz="2800" dirty="0"/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990600" y="1447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de-DE" alt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B63219-444E-4FA4-B7D3-768E3E1FD2AD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07504" y="188640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de-DE" sz="3600" dirty="0" smtClean="0">
                <a:latin typeface="+mj-lt"/>
              </a:rPr>
              <a:t> Vor- und Nachteile der Herstellungsarten</a:t>
            </a:r>
            <a:endParaRPr lang="de-DE" sz="3600" dirty="0">
              <a:latin typeface="+mj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51521" y="1052736"/>
            <a:ext cx="8784975" cy="4335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de-DE" altLang="de-DE" sz="2200" b="1" dirty="0" smtClean="0">
                <a:latin typeface="+mj-lt"/>
              </a:rPr>
              <a:t>       </a:t>
            </a:r>
            <a:r>
              <a:rPr lang="de-DE" altLang="de-DE" sz="2200" b="1" u="sng" dirty="0" smtClean="0">
                <a:latin typeface="+mj-lt"/>
              </a:rPr>
              <a:t>Fahrmischer und Siloanlagen:</a:t>
            </a:r>
          </a:p>
          <a:p>
            <a:pPr lvl="1" eaLnBrk="1" hangingPunct="1">
              <a:lnSpc>
                <a:spcPct val="90000"/>
              </a:lnSpc>
            </a:pPr>
            <a:endParaRPr lang="de-DE" altLang="de-DE" sz="1800" u="sng" dirty="0" smtClean="0"/>
          </a:p>
          <a:p>
            <a:pPr lvl="1" eaLnBrk="1" hangingPunct="1">
              <a:lnSpc>
                <a:spcPct val="90000"/>
              </a:lnSpc>
            </a:pPr>
            <a:r>
              <a:rPr lang="de-DE" altLang="de-DE" sz="2200" dirty="0" smtClean="0">
                <a:latin typeface="+mj-lt"/>
              </a:rPr>
              <a:t>- geringe </a:t>
            </a:r>
            <a:r>
              <a:rPr lang="de-DE" altLang="de-DE" sz="2200" dirty="0" err="1" smtClean="0">
                <a:latin typeface="+mj-lt"/>
              </a:rPr>
              <a:t>Verlegeleistung</a:t>
            </a:r>
            <a:r>
              <a:rPr lang="de-DE" altLang="de-DE" sz="2200" dirty="0" smtClean="0">
                <a:latin typeface="+mj-lt"/>
              </a:rPr>
              <a:t>, da nicht fließfähig</a:t>
            </a:r>
          </a:p>
          <a:p>
            <a:pPr lvl="1" eaLnBrk="1" hangingPunct="1">
              <a:lnSpc>
                <a:spcPct val="90000"/>
              </a:lnSpc>
            </a:pPr>
            <a:endParaRPr lang="de-DE" altLang="de-DE" sz="2200" dirty="0" smtClean="0">
              <a:latin typeface="+mj-lt"/>
            </a:endParaRPr>
          </a:p>
          <a:p>
            <a:pPr lvl="1" eaLnBrk="1" hangingPunct="1">
              <a:lnSpc>
                <a:spcPct val="90000"/>
              </a:lnSpc>
            </a:pPr>
            <a:r>
              <a:rPr lang="de-DE" altLang="de-DE" sz="2200" dirty="0" smtClean="0">
                <a:latin typeface="+mj-lt"/>
              </a:rPr>
              <a:t>- sehr hohe Auflasten, da erst ab 500 kg/m³ (Dichte) möglich</a:t>
            </a:r>
          </a:p>
          <a:p>
            <a:pPr lvl="1" eaLnBrk="1" hangingPunct="1">
              <a:lnSpc>
                <a:spcPct val="90000"/>
              </a:lnSpc>
            </a:pPr>
            <a:endParaRPr lang="de-DE" altLang="de-DE" sz="2200" dirty="0" smtClean="0">
              <a:latin typeface="+mj-lt"/>
            </a:endParaRPr>
          </a:p>
          <a:p>
            <a:pPr lvl="1" eaLnBrk="1" hangingPunct="1">
              <a:lnSpc>
                <a:spcPct val="90000"/>
              </a:lnSpc>
            </a:pPr>
            <a:r>
              <a:rPr lang="de-DE" altLang="de-DE" sz="2200" dirty="0" smtClean="0">
                <a:latin typeface="+mj-lt"/>
              </a:rPr>
              <a:t>- sehr begrenzte Förderhöhen; die Gefahr, das sich das Material</a:t>
            </a:r>
          </a:p>
          <a:p>
            <a:pPr marL="452438" lvl="1" indent="4763" eaLnBrk="1" hangingPunct="1">
              <a:lnSpc>
                <a:spcPct val="90000"/>
              </a:lnSpc>
              <a:tabLst>
                <a:tab pos="542925" algn="l"/>
              </a:tabLst>
            </a:pPr>
            <a:r>
              <a:rPr lang="de-DE" altLang="de-DE" sz="2200" dirty="0" smtClean="0">
                <a:latin typeface="+mj-lt"/>
              </a:rPr>
              <a:t>  entmischt ist sehr groß, da bessere Verarbeitungsmöglichkeit durch               	 die  Zugabe von Wasser gesteuert wird (WZ-Wert!!!)</a:t>
            </a:r>
          </a:p>
          <a:p>
            <a:pPr lvl="1" eaLnBrk="1" hangingPunct="1">
              <a:lnSpc>
                <a:spcPct val="90000"/>
              </a:lnSpc>
            </a:pPr>
            <a:endParaRPr lang="de-DE" altLang="de-DE" sz="2200" dirty="0" smtClean="0">
              <a:latin typeface="+mj-lt"/>
            </a:endParaRPr>
          </a:p>
          <a:p>
            <a:pPr lvl="1" eaLnBrk="1" hangingPunct="1">
              <a:lnSpc>
                <a:spcPct val="90000"/>
              </a:lnSpc>
            </a:pPr>
            <a:endParaRPr lang="de-DE" altLang="de-DE" sz="1800" dirty="0" smtClean="0">
              <a:latin typeface="+mj-lt"/>
            </a:endParaRPr>
          </a:p>
          <a:p>
            <a:pPr lvl="1" eaLnBrk="1" hangingPunct="1">
              <a:lnSpc>
                <a:spcPct val="90000"/>
              </a:lnSpc>
            </a:pPr>
            <a:r>
              <a:rPr lang="de-DE" altLang="de-DE" sz="2200" b="1" u="sng" dirty="0" smtClean="0">
                <a:latin typeface="+mj-lt"/>
              </a:rPr>
              <a:t>Zwangs- und Freifallmischer</a:t>
            </a:r>
            <a:r>
              <a:rPr lang="de-DE" altLang="de-DE" sz="2200" u="sng" dirty="0" smtClean="0">
                <a:latin typeface="+mj-lt"/>
              </a:rPr>
              <a:t>:</a:t>
            </a:r>
          </a:p>
          <a:p>
            <a:pPr lvl="1" eaLnBrk="1" hangingPunct="1">
              <a:lnSpc>
                <a:spcPct val="90000"/>
              </a:lnSpc>
            </a:pPr>
            <a:endParaRPr lang="de-DE" altLang="de-DE" sz="1800" u="sng" dirty="0" smtClean="0">
              <a:latin typeface="+mj-lt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de-DE" altLang="de-DE" sz="2200" dirty="0" smtClean="0">
                <a:latin typeface="+mj-lt"/>
              </a:rPr>
              <a:t>- nur für kleine Fördermengen geeignet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4312"/>
          </a:xfrm>
        </p:spPr>
        <p:txBody>
          <a:bodyPr/>
          <a:lstStyle/>
          <a:p>
            <a:pPr eaLnBrk="1" hangingPunct="1"/>
            <a:r>
              <a:rPr lang="de-DE" altLang="de-DE" sz="3600" dirty="0" smtClean="0"/>
              <a:t>Vor- und Nachteile der Herstellungsarten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764704"/>
            <a:ext cx="8534400" cy="5400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de-DE" altLang="de-DE" sz="1800" dirty="0" smtClean="0"/>
              <a:t>	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de-DE" altLang="de-DE" sz="2200" b="1" u="sng" dirty="0" smtClean="0"/>
              <a:t>Spezial-</a:t>
            </a:r>
            <a:r>
              <a:rPr lang="de-DE" altLang="de-DE" sz="2200" b="1" u="sng" dirty="0" err="1" smtClean="0"/>
              <a:t>Batchmischeranlagen</a:t>
            </a:r>
            <a:r>
              <a:rPr lang="de-DE" altLang="de-DE" sz="2200" b="1" u="sng" dirty="0" smtClean="0"/>
              <a:t>: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de-DE" altLang="de-DE" sz="2200" u="sng" dirty="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de-DE" altLang="de-DE" sz="2200" dirty="0" smtClean="0"/>
              <a:t>- Einsatz lohnt sich erst ab ca. 15m³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de-DE" altLang="de-DE" sz="2200" dirty="0" smtClean="0"/>
              <a:t>- durch Chargenmischung gleich kurze Mischzeiten</a:t>
            </a:r>
          </a:p>
          <a:p>
            <a:pPr marL="622300" lvl="1" indent="-165100" eaLnBrk="1" hangingPunct="1">
              <a:lnSpc>
                <a:spcPct val="90000"/>
              </a:lnSpc>
              <a:buFontTx/>
              <a:buNone/>
            </a:pPr>
            <a:r>
              <a:rPr lang="de-DE" altLang="de-DE" sz="2200" dirty="0" smtClean="0"/>
              <a:t>- die Materialqualität wird durch geschultes Personal ständig überwacht</a:t>
            </a:r>
          </a:p>
          <a:p>
            <a:pPr marL="622300" lvl="1" indent="-165100" eaLnBrk="1" hangingPunct="1">
              <a:lnSpc>
                <a:spcPct val="90000"/>
              </a:lnSpc>
              <a:buFontTx/>
              <a:buNone/>
            </a:pPr>
            <a:r>
              <a:rPr lang="de-DE" altLang="de-DE" sz="2200" dirty="0" smtClean="0"/>
              <a:t>- hohe Förderweiten d.h. bis 120m und hohe Leistungen d.h. bis 10m³/h</a:t>
            </a:r>
          </a:p>
          <a:p>
            <a:pPr marL="622300" lvl="1" indent="-165100" eaLnBrk="1" hangingPunct="1">
              <a:lnSpc>
                <a:spcPct val="90000"/>
              </a:lnSpc>
              <a:buFontTx/>
              <a:buNone/>
              <a:tabLst>
                <a:tab pos="542925" algn="l"/>
              </a:tabLst>
            </a:pPr>
            <a:r>
              <a:rPr lang="de-DE" altLang="de-DE" sz="2200" dirty="0" smtClean="0"/>
              <a:t>- Konsistenz kann von Charge zu Charge auf Bedürfnisse eingestellt   werden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de-DE" altLang="de-DE" sz="2200" dirty="0" smtClean="0"/>
              <a:t>- hohe </a:t>
            </a:r>
            <a:r>
              <a:rPr lang="de-DE" altLang="de-DE" sz="2200" dirty="0" err="1" smtClean="0"/>
              <a:t>Verlegeleistung</a:t>
            </a:r>
            <a:r>
              <a:rPr lang="de-DE" altLang="de-DE" sz="2200" dirty="0" smtClean="0"/>
              <a:t>, durch gute Fließfähigkeit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de-DE" altLang="de-DE" sz="2200" dirty="0" smtClean="0"/>
              <a:t>- Einbau mit der „</a:t>
            </a:r>
            <a:r>
              <a:rPr lang="de-DE" altLang="de-DE" sz="2200" dirty="0" err="1" smtClean="0"/>
              <a:t>Wabbelstange</a:t>
            </a:r>
            <a:r>
              <a:rPr lang="de-DE" altLang="de-DE" sz="2200" dirty="0" smtClean="0"/>
              <a:t>“, somit geringer Lohnfaktor 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9274EF-D859-47E8-9C0D-2098FE56967B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B63219-444E-4FA4-B7D3-768E3E1FD2AD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339752" y="332656"/>
            <a:ext cx="3908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latin typeface="+mj-lt"/>
              </a:rPr>
              <a:t>Einbauhinweise </a:t>
            </a:r>
            <a:endParaRPr lang="de-DE" sz="4400" dirty="0">
              <a:latin typeface="+mj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11560" y="1124744"/>
            <a:ext cx="7488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pPr>
              <a:buFontTx/>
              <a:buChar char="-"/>
            </a:pPr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827584" y="1268760"/>
            <a:ext cx="741682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de-DE" sz="2000" dirty="0" smtClean="0">
                <a:latin typeface="+mj-lt"/>
              </a:rPr>
              <a:t> Mindestschichtdicke: 25mm</a:t>
            </a:r>
          </a:p>
          <a:p>
            <a:pPr algn="just"/>
            <a:endParaRPr lang="de-DE" sz="2000" dirty="0" smtClean="0">
              <a:latin typeface="+mj-lt"/>
            </a:endParaRPr>
          </a:p>
          <a:p>
            <a:pPr algn="just">
              <a:buFontTx/>
              <a:buChar char="-"/>
            </a:pPr>
            <a:r>
              <a:rPr lang="de-DE" sz="2000" dirty="0" smtClean="0">
                <a:latin typeface="+mj-lt"/>
              </a:rPr>
              <a:t> Trocknungsdauer bzw. </a:t>
            </a:r>
            <a:r>
              <a:rPr lang="de-DE" sz="2000" dirty="0" err="1" smtClean="0">
                <a:latin typeface="+mj-lt"/>
              </a:rPr>
              <a:t>Belegereife</a:t>
            </a:r>
            <a:r>
              <a:rPr lang="de-DE" sz="2000" dirty="0" smtClean="0">
                <a:latin typeface="+mj-lt"/>
              </a:rPr>
              <a:t>: bei einer Schichtstärke</a:t>
            </a:r>
          </a:p>
          <a:p>
            <a:pPr marL="180975" indent="-90488" algn="just">
              <a:tabLst>
                <a:tab pos="180975" algn="l"/>
              </a:tabLst>
            </a:pPr>
            <a:r>
              <a:rPr lang="de-DE" sz="2000" dirty="0" smtClean="0">
                <a:latin typeface="+mj-lt"/>
              </a:rPr>
              <a:t> von 15,0 cm ca. 4-6 Wochen (</a:t>
            </a:r>
            <a:r>
              <a:rPr lang="de-DE" sz="2000" dirty="0" err="1" smtClean="0">
                <a:latin typeface="+mj-lt"/>
              </a:rPr>
              <a:t>abh</a:t>
            </a:r>
            <a:r>
              <a:rPr lang="de-DE" sz="2000" dirty="0" smtClean="0">
                <a:latin typeface="+mj-lt"/>
              </a:rPr>
              <a:t>. vom Raumklima bzw. Umgebungsbedingungen); mit Hilfe von </a:t>
            </a:r>
            <a:r>
              <a:rPr lang="de-DE" sz="2000" dirty="0" err="1" smtClean="0">
                <a:latin typeface="+mj-lt"/>
              </a:rPr>
              <a:t>Kondenstrockner</a:t>
            </a:r>
            <a:endParaRPr lang="de-DE" sz="2000" dirty="0" smtClean="0">
              <a:latin typeface="+mj-lt"/>
            </a:endParaRPr>
          </a:p>
          <a:p>
            <a:pPr marL="180975" indent="-180975" algn="just"/>
            <a:r>
              <a:rPr lang="de-DE" sz="2000" dirty="0" smtClean="0">
                <a:latin typeface="+mj-lt"/>
              </a:rPr>
              <a:t>   und Ventilator schneller.</a:t>
            </a:r>
          </a:p>
          <a:p>
            <a:pPr algn="just"/>
            <a:endParaRPr lang="de-DE" sz="2000" dirty="0" smtClean="0">
              <a:latin typeface="+mj-lt"/>
            </a:endParaRPr>
          </a:p>
          <a:p>
            <a:pPr algn="just">
              <a:buFontTx/>
              <a:buChar char="-"/>
            </a:pPr>
            <a:r>
              <a:rPr lang="de-DE" sz="2000" dirty="0" smtClean="0">
                <a:latin typeface="+mj-lt"/>
              </a:rPr>
              <a:t> Bei Schüttungsstärken &lt; 15,0 cm lagenweiser Einbau</a:t>
            </a:r>
          </a:p>
          <a:p>
            <a:pPr algn="just"/>
            <a:endParaRPr lang="de-DE" sz="2000" dirty="0" smtClean="0">
              <a:latin typeface="+mj-lt"/>
            </a:endParaRPr>
          </a:p>
          <a:p>
            <a:pPr algn="just">
              <a:buFontTx/>
              <a:buChar char="-"/>
            </a:pPr>
            <a:r>
              <a:rPr lang="de-DE" sz="2000" dirty="0" smtClean="0">
                <a:latin typeface="+mj-lt"/>
              </a:rPr>
              <a:t> auf den Leichtausgleich </a:t>
            </a:r>
            <a:r>
              <a:rPr lang="de-DE" sz="2000" b="1" dirty="0" smtClean="0">
                <a:latin typeface="+mj-lt"/>
              </a:rPr>
              <a:t>immer</a:t>
            </a:r>
            <a:r>
              <a:rPr lang="de-DE" sz="2000" dirty="0" smtClean="0">
                <a:latin typeface="+mj-lt"/>
              </a:rPr>
              <a:t> eine Dampfbremse aufbringen</a:t>
            </a:r>
          </a:p>
          <a:p>
            <a:pPr algn="just"/>
            <a:endParaRPr lang="de-DE" sz="2000" dirty="0" smtClean="0">
              <a:latin typeface="+mj-lt"/>
            </a:endParaRPr>
          </a:p>
          <a:p>
            <a:pPr algn="just">
              <a:buFontTx/>
              <a:buChar char="-"/>
            </a:pPr>
            <a:r>
              <a:rPr lang="de-DE" sz="2000" dirty="0" smtClean="0">
                <a:latin typeface="+mj-lt"/>
              </a:rPr>
              <a:t> Faustformel: 2 Sack Zement je ein Sack </a:t>
            </a:r>
            <a:r>
              <a:rPr lang="de-DE" sz="2000" dirty="0" err="1" smtClean="0">
                <a:latin typeface="+mj-lt"/>
              </a:rPr>
              <a:t>Styrocrete</a:t>
            </a:r>
            <a:endParaRPr lang="de-DE" sz="2000" dirty="0" smtClean="0">
              <a:latin typeface="+mj-lt"/>
            </a:endParaRPr>
          </a:p>
          <a:p>
            <a:pPr algn="just">
              <a:buFontTx/>
              <a:buChar char="-"/>
            </a:pPr>
            <a:endParaRPr lang="de-DE" sz="2000" dirty="0" smtClean="0">
              <a:latin typeface="+mj-lt"/>
            </a:endParaRPr>
          </a:p>
          <a:p>
            <a:pPr algn="just">
              <a:buFontTx/>
              <a:buChar char="-"/>
            </a:pPr>
            <a:r>
              <a:rPr lang="de-DE" sz="2000" dirty="0" smtClean="0">
                <a:latin typeface="+mj-lt"/>
              </a:rPr>
              <a:t> Verdichtungsfaktor: 1,15 - 1,2, ergibt ca. 6,5 Sack </a:t>
            </a:r>
            <a:r>
              <a:rPr lang="de-DE" sz="2000" dirty="0" err="1" smtClean="0">
                <a:latin typeface="+mj-lt"/>
              </a:rPr>
              <a:t>Styrocrete</a:t>
            </a:r>
            <a:r>
              <a:rPr lang="de-DE" sz="2000" dirty="0" smtClean="0">
                <a:latin typeface="+mj-lt"/>
              </a:rPr>
              <a:t> </a:t>
            </a:r>
          </a:p>
          <a:p>
            <a:pPr algn="just"/>
            <a:r>
              <a:rPr lang="de-DE" sz="2000" dirty="0" smtClean="0">
                <a:latin typeface="+mj-lt"/>
              </a:rPr>
              <a:t>   je 1,0m³ Festmörtel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B63219-444E-4FA4-B7D3-768E3E1FD2AD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  <p:sp>
        <p:nvSpPr>
          <p:cNvPr id="5" name="Textfeld 4"/>
          <p:cNvSpPr txBox="1"/>
          <p:nvPr/>
        </p:nvSpPr>
        <p:spPr>
          <a:xfrm>
            <a:off x="539552" y="476672"/>
            <a:ext cx="828092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500" dirty="0" smtClean="0">
                <a:latin typeface="+mj-lt"/>
              </a:rPr>
              <a:t>        Aufbau  </a:t>
            </a:r>
            <a:r>
              <a:rPr lang="de-DE" sz="3500" dirty="0" err="1" smtClean="0">
                <a:latin typeface="+mj-lt"/>
              </a:rPr>
              <a:t>Styrocrete</a:t>
            </a:r>
            <a:r>
              <a:rPr lang="de-DE" sz="3500" dirty="0" smtClean="0">
                <a:latin typeface="+mj-lt"/>
              </a:rPr>
              <a:t>-Leichtausgleich</a:t>
            </a:r>
            <a:endParaRPr lang="de-DE" sz="3500" dirty="0">
              <a:latin typeface="+mj-lt"/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 rot="16200000">
            <a:off x="2226458" y="-58107"/>
            <a:ext cx="4392487" cy="733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B63219-444E-4FA4-B7D3-768E3E1FD2AD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547664" y="260648"/>
            <a:ext cx="5905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Rohre, Kabel und Kabelkanäle auf Rohdecken</a:t>
            </a:r>
          </a:p>
          <a:p>
            <a:r>
              <a:rPr lang="de-DE" dirty="0" smtClean="0">
                <a:latin typeface="+mj-lt"/>
              </a:rPr>
              <a:t>Hinweise für </a:t>
            </a:r>
            <a:r>
              <a:rPr lang="de-DE" dirty="0" err="1" smtClean="0">
                <a:latin typeface="+mj-lt"/>
              </a:rPr>
              <a:t>Estrichleger</a:t>
            </a:r>
            <a:r>
              <a:rPr lang="de-DE" dirty="0" smtClean="0">
                <a:latin typeface="+mj-lt"/>
              </a:rPr>
              <a:t> und Planer</a:t>
            </a:r>
          </a:p>
          <a:p>
            <a:r>
              <a:rPr lang="de-DE" dirty="0" smtClean="0">
                <a:latin typeface="+mj-lt"/>
              </a:rPr>
              <a:t>Teil </a:t>
            </a:r>
            <a:r>
              <a:rPr lang="de-DE" dirty="0" err="1" smtClean="0">
                <a:latin typeface="+mj-lt"/>
              </a:rPr>
              <a:t>Estrichtechnik</a:t>
            </a:r>
            <a:r>
              <a:rPr lang="de-DE" dirty="0" smtClean="0">
                <a:latin typeface="+mj-lt"/>
              </a:rPr>
              <a:t> (BEB Merkblatt:2003)</a:t>
            </a:r>
          </a:p>
        </p:txBody>
      </p:sp>
      <p:pic>
        <p:nvPicPr>
          <p:cNvPr id="13" name="Grafik 12" descr="Leichtausgleich_Estri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772815"/>
            <a:ext cx="7776864" cy="4608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836712"/>
            <a:ext cx="7704856" cy="5256584"/>
          </a:xfrm>
        </p:spPr>
        <p:txBody>
          <a:bodyPr/>
          <a:lstStyle/>
          <a:p>
            <a:pPr eaLnBrk="1" hangingPunct="1"/>
            <a:r>
              <a:rPr lang="de-DE" altLang="de-DE" dirty="0" smtClean="0"/>
              <a:t> </a:t>
            </a:r>
          </a:p>
        </p:txBody>
      </p:sp>
      <p:sp>
        <p:nvSpPr>
          <p:cNvPr id="10246" name="Rectangle 10"/>
          <p:cNvSpPr>
            <a:spLocks noChangeArrowheads="1"/>
          </p:cNvSpPr>
          <p:nvPr/>
        </p:nvSpPr>
        <p:spPr bwMode="auto">
          <a:xfrm>
            <a:off x="381000" y="601980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altLang="de-DE" sz="1200" b="1">
                <a:latin typeface="Arial" charset="0"/>
                <a:cs typeface="Arial" charset="0"/>
              </a:rPr>
              <a:t/>
            </a:r>
            <a:br>
              <a:rPr lang="de-DE" altLang="de-DE" sz="1200" b="1">
                <a:latin typeface="Arial" charset="0"/>
                <a:cs typeface="Arial" charset="0"/>
              </a:rPr>
            </a:br>
            <a:endParaRPr lang="de-DE" altLang="de-DE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B63219-444E-4FA4-B7D3-768E3E1FD2AD}" type="slidenum">
              <a:rPr lang="de-DE" altLang="de-DE" smtClean="0"/>
              <a:pPr>
                <a:defRPr/>
              </a:pPr>
              <a:t>15</a:t>
            </a:fld>
            <a:endParaRPr lang="de-DE" altLang="de-DE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123728" y="260648"/>
            <a:ext cx="46457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latin typeface="+mj-lt"/>
              </a:rPr>
              <a:t>    </a:t>
            </a:r>
            <a:r>
              <a:rPr lang="de-DE" sz="4400" dirty="0" smtClean="0">
                <a:latin typeface="+mn-lt"/>
              </a:rPr>
              <a:t>Mischanleitung</a:t>
            </a:r>
          </a:p>
          <a:p>
            <a:endParaRPr lang="de-DE" sz="4400" dirty="0">
              <a:latin typeface="+mj-lt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95536" y="1196752"/>
            <a:ext cx="777686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Tx/>
              <a:buChar char="-"/>
            </a:pPr>
            <a:r>
              <a:rPr lang="de-DE" sz="2000" dirty="0" smtClean="0"/>
              <a:t> </a:t>
            </a:r>
            <a:r>
              <a:rPr lang="de-DE" sz="2000" dirty="0" smtClean="0">
                <a:latin typeface="+mn-lt"/>
              </a:rPr>
              <a:t>1 Sack „</a:t>
            </a:r>
            <a:r>
              <a:rPr lang="de-DE" sz="2000" dirty="0" err="1" smtClean="0">
                <a:latin typeface="+mn-lt"/>
              </a:rPr>
              <a:t>Styrocrete</a:t>
            </a:r>
            <a:r>
              <a:rPr lang="de-DE" sz="2000" dirty="0" smtClean="0">
                <a:latin typeface="+mn-lt"/>
              </a:rPr>
              <a:t> öffnen“ und komplett in die </a:t>
            </a:r>
            <a:r>
              <a:rPr lang="de-DE" sz="2000" dirty="0" err="1" smtClean="0">
                <a:latin typeface="+mn-lt"/>
              </a:rPr>
              <a:t>Estrichpumpe</a:t>
            </a:r>
            <a:r>
              <a:rPr lang="de-DE" sz="2000" dirty="0" smtClean="0">
                <a:latin typeface="+mn-lt"/>
              </a:rPr>
              <a:t> füllen</a:t>
            </a:r>
          </a:p>
          <a:p>
            <a:endParaRPr lang="de-DE" sz="2000" dirty="0" smtClean="0">
              <a:latin typeface="+mn-lt"/>
            </a:endParaRPr>
          </a:p>
          <a:p>
            <a:r>
              <a:rPr lang="de-DE" sz="2000" dirty="0" smtClean="0">
                <a:latin typeface="+mn-lt"/>
              </a:rPr>
              <a:t>       - 25 kg Zement CEM I 32,5R (besser CEM I 42,5R) zugeben</a:t>
            </a:r>
          </a:p>
          <a:p>
            <a:endParaRPr lang="de-DE" sz="2000" dirty="0" smtClean="0">
              <a:latin typeface="+mn-lt"/>
            </a:endParaRPr>
          </a:p>
          <a:p>
            <a:r>
              <a:rPr lang="de-DE" sz="2000" dirty="0" smtClean="0">
                <a:latin typeface="+mn-lt"/>
              </a:rPr>
              <a:t>       - ca. 14 l Frischwasser hinzufügen</a:t>
            </a:r>
          </a:p>
          <a:p>
            <a:endParaRPr lang="de-DE" sz="2000" dirty="0" smtClean="0">
              <a:latin typeface="+mn-lt"/>
            </a:endParaRPr>
          </a:p>
          <a:p>
            <a:r>
              <a:rPr lang="de-DE" sz="2000" dirty="0" smtClean="0">
                <a:latin typeface="+mn-lt"/>
              </a:rPr>
              <a:t>       - 25 kg Zement CEM I 32,5R (besser CEM I 42,5R) zugeben</a:t>
            </a:r>
          </a:p>
          <a:p>
            <a:endParaRPr lang="de-DE" sz="2000" dirty="0" smtClean="0">
              <a:latin typeface="+mn-lt"/>
            </a:endParaRPr>
          </a:p>
          <a:p>
            <a:r>
              <a:rPr lang="de-DE" sz="2000" dirty="0" smtClean="0">
                <a:latin typeface="+mn-lt"/>
              </a:rPr>
              <a:t>       - Mischer anstellen und warten bis Mischung  „cremig“ wird; </a:t>
            </a:r>
          </a:p>
          <a:p>
            <a:r>
              <a:rPr lang="de-DE" sz="2000" dirty="0" smtClean="0">
                <a:latin typeface="+mn-lt"/>
              </a:rPr>
              <a:t>         ggf. Zugabe von 8-10 l Frischwasser</a:t>
            </a:r>
          </a:p>
          <a:p>
            <a:endParaRPr lang="de-DE" sz="2000" dirty="0" smtClean="0">
              <a:latin typeface="+mn-lt"/>
            </a:endParaRPr>
          </a:p>
          <a:p>
            <a:r>
              <a:rPr lang="de-DE" sz="2000" dirty="0" smtClean="0">
                <a:latin typeface="+mn-lt"/>
              </a:rPr>
              <a:t>       - Deckel schließen und mit reduzierter Förderluft  zum Einbauort </a:t>
            </a:r>
          </a:p>
          <a:p>
            <a:r>
              <a:rPr lang="de-DE" sz="2000" dirty="0" smtClean="0">
                <a:latin typeface="+mn-lt"/>
              </a:rPr>
              <a:t>         pumpen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de-DE" altLang="de-DE" dirty="0" smtClean="0"/>
              <a:t>Rezepturen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990600"/>
            <a:ext cx="7772400" cy="99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altLang="de-DE" sz="3000" dirty="0" smtClean="0"/>
              <a:t>Zusammensetzung vom </a:t>
            </a:r>
            <a:r>
              <a:rPr lang="de-DE" altLang="de-DE" sz="3000" dirty="0" err="1" smtClean="0"/>
              <a:t>Styrocrete</a:t>
            </a:r>
            <a:r>
              <a:rPr lang="de-DE" altLang="de-DE" sz="3000" dirty="0" smtClean="0"/>
              <a:t>-Leichtausgleich ohne mineralische Füllstoffe:</a:t>
            </a:r>
          </a:p>
          <a:p>
            <a:pPr eaLnBrk="1" hangingPunct="1">
              <a:lnSpc>
                <a:spcPct val="90000"/>
              </a:lnSpc>
            </a:pPr>
            <a:endParaRPr lang="de-DE" altLang="de-DE" sz="3000" dirty="0" smtClean="0"/>
          </a:p>
          <a:p>
            <a:pPr eaLnBrk="1" hangingPunct="1">
              <a:lnSpc>
                <a:spcPct val="90000"/>
              </a:lnSpc>
            </a:pPr>
            <a:endParaRPr lang="de-DE" altLang="de-DE" dirty="0" smtClean="0"/>
          </a:p>
        </p:txBody>
      </p:sp>
      <p:graphicFrame>
        <p:nvGraphicFramePr>
          <p:cNvPr id="23821" name="Group 269"/>
          <p:cNvGraphicFramePr>
            <a:graphicFrameLocks noGrp="1"/>
          </p:cNvGraphicFramePr>
          <p:nvPr/>
        </p:nvGraphicFramePr>
        <p:xfrm>
          <a:off x="251520" y="2276872"/>
          <a:ext cx="8784976" cy="3744416"/>
        </p:xfrm>
        <a:graphic>
          <a:graphicData uri="http://schemas.openxmlformats.org/drawingml/2006/table">
            <a:tbl>
              <a:tblPr/>
              <a:tblGrid>
                <a:gridCol w="1662860"/>
                <a:gridCol w="1894756"/>
                <a:gridCol w="909484"/>
                <a:gridCol w="2347331"/>
                <a:gridCol w="1970545"/>
              </a:tblGrid>
              <a:tr h="8124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Zementgehalt [kg/m³]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Styroporgranulat</a:t>
                      </a:r>
                      <a:r>
                        <a:rPr kumimoji="0" lang="de-DE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[l/m³]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Wasser [l/m³]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Naßrohdichte</a:t>
                      </a:r>
                      <a:r>
                        <a:rPr kumimoji="0" lang="de-DE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[kg/m³]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Trockenrohdichte [kg/m³]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67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73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4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67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6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9274EF-D859-47E8-9C0D-2098FE56967B}" type="slidenum">
              <a:rPr lang="de-DE" altLang="de-DE" smtClean="0"/>
              <a:pPr>
                <a:defRPr/>
              </a:pPr>
              <a:t>16</a:t>
            </a:fld>
            <a:endParaRPr lang="de-DE" altLang="de-DE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B63219-444E-4FA4-B7D3-768E3E1FD2AD}" type="slidenum">
              <a:rPr lang="de-DE" altLang="de-DE" smtClean="0"/>
              <a:pPr>
                <a:defRPr/>
              </a:pPr>
              <a:t>17</a:t>
            </a:fld>
            <a:endParaRPr lang="de-DE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539552" y="1412775"/>
          <a:ext cx="7776864" cy="4320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/>
                <a:gridCol w="1944216"/>
                <a:gridCol w="1944216"/>
                <a:gridCol w="1944216"/>
              </a:tblGrid>
              <a:tr h="1113958">
                <a:tc>
                  <a:txBody>
                    <a:bodyPr/>
                    <a:lstStyle/>
                    <a:p>
                      <a:r>
                        <a:rPr lang="de-DE" dirty="0" smtClean="0"/>
                        <a:t>Zementanteil [kg]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Rohdichte [</a:t>
                      </a:r>
                      <a:r>
                        <a:rPr lang="de-DE" dirty="0" smtClean="0"/>
                        <a:t>kg/m³]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Druckfestigkeit [N/mm²]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Wasserbedarf [l]</a:t>
                      </a:r>
                      <a:endParaRPr lang="de-DE" dirty="0"/>
                    </a:p>
                  </a:txBody>
                  <a:tcPr/>
                </a:tc>
              </a:tr>
              <a:tr h="641305">
                <a:tc>
                  <a:txBody>
                    <a:bodyPr/>
                    <a:lstStyle/>
                    <a:p>
                      <a:r>
                        <a:rPr lang="de-DE" dirty="0" smtClean="0"/>
                        <a:t>200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250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~ 0,3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~ 17-18</a:t>
                      </a:r>
                      <a:endParaRPr lang="de-DE" dirty="0"/>
                    </a:p>
                  </a:txBody>
                  <a:tcPr/>
                </a:tc>
              </a:tr>
              <a:tr h="641305">
                <a:tc>
                  <a:txBody>
                    <a:bodyPr/>
                    <a:lstStyle/>
                    <a:p>
                      <a:r>
                        <a:rPr lang="de-DE" dirty="0" smtClean="0"/>
                        <a:t>250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300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~ 0,5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~ 23</a:t>
                      </a:r>
                      <a:endParaRPr lang="de-DE" dirty="0"/>
                    </a:p>
                  </a:txBody>
                  <a:tcPr/>
                </a:tc>
              </a:tr>
              <a:tr h="641305">
                <a:tc>
                  <a:txBody>
                    <a:bodyPr/>
                    <a:lstStyle/>
                    <a:p>
                      <a:r>
                        <a:rPr lang="de-DE" dirty="0" smtClean="0"/>
                        <a:t>300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360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~ 0,7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~ 27</a:t>
                      </a:r>
                      <a:endParaRPr lang="de-DE" dirty="0"/>
                    </a:p>
                  </a:txBody>
                  <a:tcPr/>
                </a:tc>
              </a:tr>
              <a:tr h="641305">
                <a:tc>
                  <a:txBody>
                    <a:bodyPr/>
                    <a:lstStyle/>
                    <a:p>
                      <a:r>
                        <a:rPr lang="de-DE" dirty="0" smtClean="0"/>
                        <a:t>350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420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~ 0,9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~ 30-31</a:t>
                      </a:r>
                      <a:endParaRPr lang="de-DE" dirty="0"/>
                    </a:p>
                  </a:txBody>
                  <a:tcPr/>
                </a:tc>
              </a:tr>
              <a:tr h="641305">
                <a:tc>
                  <a:txBody>
                    <a:bodyPr/>
                    <a:lstStyle/>
                    <a:p>
                      <a:r>
                        <a:rPr lang="de-DE" dirty="0" smtClean="0"/>
                        <a:t>400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500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~ 1,2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~ 35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179512" y="188640"/>
            <a:ext cx="12802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	</a:t>
            </a:r>
            <a:r>
              <a:rPr lang="de-DE" dirty="0" smtClean="0">
                <a:latin typeface="+mj-lt"/>
              </a:rPr>
              <a:t>Die Festigkeiten sind abhängig von der Menge der</a:t>
            </a:r>
          </a:p>
          <a:p>
            <a:r>
              <a:rPr lang="de-DE" dirty="0" smtClean="0">
                <a:latin typeface="+mj-lt"/>
              </a:rPr>
              <a:t>	Zementzugabe (WZ-Wert) pro m³ Mörtel</a:t>
            </a:r>
            <a:endParaRPr lang="de-DE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B63219-444E-4FA4-B7D3-768E3E1FD2AD}" type="slidenum">
              <a:rPr lang="de-DE" altLang="de-DE" smtClean="0"/>
              <a:pPr>
                <a:defRPr/>
              </a:pPr>
              <a:t>18</a:t>
            </a:fld>
            <a:endParaRPr lang="de-DE" altLang="de-DE"/>
          </a:p>
        </p:txBody>
      </p:sp>
      <p:sp>
        <p:nvSpPr>
          <p:cNvPr id="4" name="Textfeld 3"/>
          <p:cNvSpPr txBox="1"/>
          <p:nvPr/>
        </p:nvSpPr>
        <p:spPr>
          <a:xfrm>
            <a:off x="1979712" y="332656"/>
            <a:ext cx="4695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latin typeface="+mj-lt"/>
              </a:rPr>
              <a:t>  Technische Daten</a:t>
            </a:r>
            <a:endParaRPr lang="de-DE" sz="4400" dirty="0">
              <a:latin typeface="+mj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9552" y="1196752"/>
            <a:ext cx="6984776" cy="5037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+mj-lt"/>
              </a:rPr>
              <a:t>D 200 – standfeste Verarbeitung  (Leichtestrich)</a:t>
            </a:r>
          </a:p>
          <a:p>
            <a:endParaRPr lang="de-DE" dirty="0" smtClean="0">
              <a:latin typeface="+mj-lt"/>
            </a:endParaRPr>
          </a:p>
          <a:p>
            <a:r>
              <a:rPr lang="de-DE" dirty="0" smtClean="0">
                <a:latin typeface="+mj-lt"/>
              </a:rPr>
              <a:t>- Trocken Rohdichte: 230 – 270 kg/m³</a:t>
            </a:r>
          </a:p>
          <a:p>
            <a:endParaRPr lang="de-DE" dirty="0" smtClean="0">
              <a:latin typeface="+mj-lt"/>
            </a:endParaRPr>
          </a:p>
          <a:p>
            <a:r>
              <a:rPr lang="de-DE" dirty="0" smtClean="0">
                <a:latin typeface="+mj-lt"/>
              </a:rPr>
              <a:t>- Druckfestigkeit DIN 4108: ca. 0,2 – 0,4 N/mm²</a:t>
            </a:r>
          </a:p>
          <a:p>
            <a:endParaRPr lang="de-DE" dirty="0" smtClean="0">
              <a:latin typeface="+mj-lt"/>
            </a:endParaRPr>
          </a:p>
          <a:p>
            <a:r>
              <a:rPr lang="de-DE" dirty="0" smtClean="0">
                <a:latin typeface="+mj-lt"/>
              </a:rPr>
              <a:t>- Wärmeleitzahl DIN 18164: 0,07 – 0,09 W/</a:t>
            </a:r>
            <a:r>
              <a:rPr lang="de-DE" dirty="0" err="1" smtClean="0">
                <a:latin typeface="+mj-lt"/>
              </a:rPr>
              <a:t>mk</a:t>
            </a:r>
            <a:endParaRPr lang="de-DE" dirty="0" smtClean="0">
              <a:latin typeface="+mj-lt"/>
            </a:endParaRPr>
          </a:p>
          <a:p>
            <a:endParaRPr lang="de-DE" dirty="0" smtClean="0">
              <a:latin typeface="+mj-lt"/>
            </a:endParaRPr>
          </a:p>
          <a:p>
            <a:r>
              <a:rPr lang="de-DE" dirty="0" smtClean="0">
                <a:latin typeface="+mj-lt"/>
              </a:rPr>
              <a:t>- Brandklasse DIN 4102: schwer entflammbar/B1</a:t>
            </a:r>
          </a:p>
          <a:p>
            <a:endParaRPr lang="de-DE" dirty="0" smtClean="0">
              <a:latin typeface="+mj-lt"/>
            </a:endParaRPr>
          </a:p>
          <a:p>
            <a:r>
              <a:rPr lang="de-DE" dirty="0" smtClean="0">
                <a:latin typeface="+mj-lt"/>
              </a:rPr>
              <a:t>- Sorptionsfeuchte: ca. 8%</a:t>
            </a:r>
          </a:p>
          <a:p>
            <a:endParaRPr lang="de-DE" dirty="0" smtClean="0">
              <a:latin typeface="+mj-lt"/>
            </a:endParaRPr>
          </a:p>
          <a:p>
            <a:r>
              <a:rPr lang="de-DE" dirty="0" smtClean="0">
                <a:latin typeface="+mj-lt"/>
              </a:rPr>
              <a:t>- Dampfdiffusion DIN 52615: ca. 8 µ</a:t>
            </a:r>
            <a:endParaRPr lang="de-DE" dirty="0">
              <a:latin typeface="+mj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B63219-444E-4FA4-B7D3-768E3E1FD2AD}" type="slidenum">
              <a:rPr lang="de-DE" altLang="de-DE" smtClean="0"/>
              <a:pPr>
                <a:defRPr/>
              </a:pPr>
              <a:t>19</a:t>
            </a:fld>
            <a:endParaRPr lang="de-DE" altLang="de-DE"/>
          </a:p>
        </p:txBody>
      </p:sp>
      <p:sp>
        <p:nvSpPr>
          <p:cNvPr id="4" name="Textfeld 3"/>
          <p:cNvSpPr txBox="1"/>
          <p:nvPr/>
        </p:nvSpPr>
        <p:spPr>
          <a:xfrm>
            <a:off x="2195736" y="332656"/>
            <a:ext cx="41915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latin typeface="+mj-lt"/>
              </a:rPr>
              <a:t>Technische Daten</a:t>
            </a:r>
            <a:endParaRPr lang="de-DE" sz="4400" dirty="0">
              <a:latin typeface="+mj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39552" y="119675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+mj-lt"/>
              </a:rPr>
              <a:t>F 300 – 600 fließfähige Verarbeitung (Leichtbeton)</a:t>
            </a:r>
            <a:endParaRPr lang="de-DE" b="1" dirty="0">
              <a:latin typeface="+mj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67544" y="1916832"/>
            <a:ext cx="66247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de-DE" dirty="0" smtClean="0">
                <a:latin typeface="+mj-lt"/>
              </a:rPr>
              <a:t>Trocken Rohdichte: 350 – 600kg/m³</a:t>
            </a:r>
          </a:p>
          <a:p>
            <a:pPr>
              <a:buFontTx/>
              <a:buChar char="-"/>
            </a:pPr>
            <a:endParaRPr lang="de-DE" dirty="0" smtClean="0">
              <a:latin typeface="+mj-lt"/>
            </a:endParaRPr>
          </a:p>
          <a:p>
            <a:pPr>
              <a:buFontTx/>
              <a:buChar char="-"/>
            </a:pPr>
            <a:r>
              <a:rPr lang="de-DE" dirty="0" smtClean="0">
                <a:latin typeface="+mj-lt"/>
              </a:rPr>
              <a:t> Druckfestigkeit DIN 4108: ca. 0,6 – 1,2N/mm²</a:t>
            </a:r>
          </a:p>
          <a:p>
            <a:pPr>
              <a:buFontTx/>
              <a:buChar char="-"/>
            </a:pPr>
            <a:endParaRPr lang="de-DE" dirty="0" smtClean="0">
              <a:latin typeface="+mj-lt"/>
            </a:endParaRPr>
          </a:p>
          <a:p>
            <a:pPr>
              <a:buFontTx/>
              <a:buChar char="-"/>
            </a:pPr>
            <a:r>
              <a:rPr lang="de-DE" dirty="0" smtClean="0">
                <a:latin typeface="+mj-lt"/>
              </a:rPr>
              <a:t> Wärmeleitzahl DIN 18164: 0,12 – 0,18W/</a:t>
            </a:r>
            <a:r>
              <a:rPr lang="de-DE" dirty="0" err="1" smtClean="0">
                <a:latin typeface="+mj-lt"/>
              </a:rPr>
              <a:t>mk</a:t>
            </a:r>
            <a:endParaRPr lang="de-DE" dirty="0" smtClean="0">
              <a:latin typeface="+mj-lt"/>
            </a:endParaRPr>
          </a:p>
          <a:p>
            <a:pPr>
              <a:buFontTx/>
              <a:buChar char="-"/>
            </a:pPr>
            <a:endParaRPr lang="de-DE" dirty="0" smtClean="0">
              <a:latin typeface="+mj-lt"/>
            </a:endParaRPr>
          </a:p>
          <a:p>
            <a:pPr>
              <a:buFontTx/>
              <a:buChar char="-"/>
            </a:pPr>
            <a:r>
              <a:rPr lang="de-DE" dirty="0" smtClean="0">
                <a:latin typeface="+mj-lt"/>
              </a:rPr>
              <a:t> Brandklasse DIN 4102: nicht brennbar/A2</a:t>
            </a:r>
          </a:p>
          <a:p>
            <a:endParaRPr lang="de-DE" dirty="0" smtClean="0">
              <a:latin typeface="+mj-lt"/>
            </a:endParaRPr>
          </a:p>
          <a:p>
            <a:pPr>
              <a:buFontTx/>
              <a:buChar char="-"/>
            </a:pPr>
            <a:r>
              <a:rPr lang="de-DE" dirty="0" smtClean="0">
                <a:latin typeface="+mj-lt"/>
              </a:rPr>
              <a:t> Sorptionsfeuchte: 6,5%</a:t>
            </a:r>
          </a:p>
          <a:p>
            <a:endParaRPr lang="de-DE" dirty="0" smtClean="0">
              <a:latin typeface="+mj-lt"/>
            </a:endParaRPr>
          </a:p>
          <a:p>
            <a:pPr>
              <a:buFontTx/>
              <a:buChar char="-"/>
            </a:pPr>
            <a:r>
              <a:rPr lang="de-DE" dirty="0" smtClean="0">
                <a:latin typeface="+mj-lt"/>
              </a:rPr>
              <a:t> Dampfdiffusion DIN 52615: ca. 10 µ</a:t>
            </a:r>
            <a:endParaRPr lang="de-DE" dirty="0"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Überblick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r>
              <a:rPr lang="de-DE" altLang="de-DE" sz="2800" dirty="0" smtClean="0"/>
              <a:t>Unternehmensgeschichte</a:t>
            </a:r>
          </a:p>
          <a:p>
            <a:pPr eaLnBrk="1" hangingPunct="1"/>
            <a:r>
              <a:rPr lang="de-DE" altLang="de-DE" sz="2800" dirty="0" err="1" smtClean="0"/>
              <a:t>Styrocrete</a:t>
            </a:r>
            <a:r>
              <a:rPr lang="de-DE" altLang="de-DE" sz="2800" dirty="0" smtClean="0"/>
              <a:t> Leichtausgleich</a:t>
            </a:r>
          </a:p>
          <a:p>
            <a:pPr lvl="1" eaLnBrk="1" hangingPunct="1"/>
            <a:r>
              <a:rPr lang="de-DE" altLang="de-DE" sz="2400" dirty="0" smtClean="0"/>
              <a:t>Grundmaterialien </a:t>
            </a:r>
          </a:p>
          <a:p>
            <a:pPr lvl="1" eaLnBrk="1" hangingPunct="1"/>
            <a:r>
              <a:rPr lang="de-DE" altLang="de-DE" sz="2400" dirty="0" smtClean="0"/>
              <a:t>Anwendungsbeispiele</a:t>
            </a:r>
          </a:p>
          <a:p>
            <a:pPr lvl="1" eaLnBrk="1" hangingPunct="1"/>
            <a:r>
              <a:rPr lang="de-DE" altLang="de-DE" sz="2400" dirty="0" smtClean="0"/>
              <a:t>Herstellung</a:t>
            </a:r>
          </a:p>
          <a:p>
            <a:pPr lvl="1" eaLnBrk="1" hangingPunct="1"/>
            <a:r>
              <a:rPr lang="de-DE" altLang="de-DE" sz="2400" dirty="0" smtClean="0"/>
              <a:t>Vor – und Nachteile der verschiedenen Herstellungsarten</a:t>
            </a:r>
          </a:p>
          <a:p>
            <a:pPr lvl="1" eaLnBrk="1" hangingPunct="1"/>
            <a:r>
              <a:rPr lang="de-DE" altLang="de-DE" sz="2400" dirty="0" smtClean="0"/>
              <a:t>Einbauhinweise</a:t>
            </a:r>
          </a:p>
          <a:p>
            <a:pPr lvl="1" eaLnBrk="1" hangingPunct="1"/>
            <a:r>
              <a:rPr lang="de-DE" altLang="de-DE" sz="2400" dirty="0" smtClean="0"/>
              <a:t>Mischanleitung</a:t>
            </a:r>
          </a:p>
          <a:p>
            <a:pPr lvl="1" eaLnBrk="1" hangingPunct="1"/>
            <a:r>
              <a:rPr lang="de-DE" altLang="de-DE" sz="2400" dirty="0" smtClean="0"/>
              <a:t>Rezepturen</a:t>
            </a:r>
          </a:p>
          <a:p>
            <a:pPr lvl="1" eaLnBrk="1" hangingPunct="1"/>
            <a:r>
              <a:rPr lang="de-DE" altLang="de-DE" sz="2400" dirty="0" smtClean="0"/>
              <a:t>Technische Daten ( Druckfestigkeiten)</a:t>
            </a:r>
          </a:p>
          <a:p>
            <a:pPr lvl="1" eaLnBrk="1" hangingPunct="1"/>
            <a:r>
              <a:rPr lang="de-DE" altLang="de-DE" sz="2400" dirty="0" smtClean="0"/>
              <a:t>Gütekontrolle des Frischmörtels </a:t>
            </a:r>
          </a:p>
          <a:p>
            <a:pPr lvl="1" eaLnBrk="1" hangingPunct="1"/>
            <a:r>
              <a:rPr lang="de-DE" altLang="de-DE" sz="2400" dirty="0" smtClean="0"/>
              <a:t>DIN- Verweise</a:t>
            </a:r>
          </a:p>
          <a:p>
            <a:pPr lvl="1" eaLnBrk="1" hangingPunct="1"/>
            <a:r>
              <a:rPr lang="de-DE" altLang="de-DE" sz="2400" dirty="0" smtClean="0"/>
              <a:t>Bilder zum Einbau und Referenzobjekte</a:t>
            </a:r>
          </a:p>
          <a:p>
            <a:pPr lvl="1" eaLnBrk="1" hangingPunct="1">
              <a:buNone/>
            </a:pPr>
            <a:r>
              <a:rPr lang="de-DE" altLang="de-DE" sz="2400" dirty="0" smtClean="0"/>
              <a:t>               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9274EF-D859-47E8-9C0D-2098FE56967B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B63219-444E-4FA4-B7D3-768E3E1FD2AD}" type="slidenum">
              <a:rPr lang="de-DE" altLang="de-DE" smtClean="0"/>
              <a:pPr>
                <a:defRPr/>
              </a:pPr>
              <a:t>20</a:t>
            </a:fld>
            <a:endParaRPr lang="de-DE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95536" y="332656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 smtClean="0">
                <a:latin typeface="+mj-lt"/>
              </a:rPr>
              <a:t>Vergleich der Druckfestigkeiten von Dämmstoffen und </a:t>
            </a:r>
            <a:r>
              <a:rPr lang="de-DE" sz="3000" b="1" dirty="0" err="1" smtClean="0">
                <a:latin typeface="+mj-lt"/>
              </a:rPr>
              <a:t>Styrocrete</a:t>
            </a:r>
            <a:r>
              <a:rPr lang="de-DE" sz="3000" b="1" dirty="0" smtClean="0">
                <a:latin typeface="+mj-lt"/>
              </a:rPr>
              <a:t>- Leichtausgleich </a:t>
            </a:r>
            <a:endParaRPr lang="de-DE" sz="3000" b="1" dirty="0">
              <a:latin typeface="+mj-lt"/>
            </a:endParaRPr>
          </a:p>
        </p:txBody>
      </p:sp>
      <p:graphicFrame>
        <p:nvGraphicFramePr>
          <p:cNvPr id="10" name="Diagramm 9"/>
          <p:cNvGraphicFramePr/>
          <p:nvPr/>
        </p:nvGraphicFramePr>
        <p:xfrm>
          <a:off x="755576" y="1556792"/>
          <a:ext cx="7416824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ntwicklung Wärmeleitfähigkeit von mas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8028384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B63219-444E-4FA4-B7D3-768E3E1FD2AD}" type="slidenum">
              <a:rPr lang="de-DE" altLang="de-DE" smtClean="0"/>
              <a:pPr>
                <a:defRPr/>
              </a:pPr>
              <a:t>21</a:t>
            </a:fld>
            <a:endParaRPr lang="de-DE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B63219-444E-4FA4-B7D3-768E3E1FD2AD}" type="slidenum">
              <a:rPr lang="de-DE" altLang="de-DE" smtClean="0"/>
              <a:pPr>
                <a:defRPr/>
              </a:pPr>
              <a:t>22</a:t>
            </a:fld>
            <a:endParaRPr lang="de-DE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0" y="188640"/>
            <a:ext cx="8964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latin typeface="+mj-lt"/>
              </a:rPr>
              <a:t>	Wie erfolgt die Gütekontrolle 	eines Frischmörtels?</a:t>
            </a:r>
            <a:endParaRPr lang="de-DE" sz="4400" dirty="0">
              <a:latin typeface="+mj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27584" y="2420888"/>
            <a:ext cx="806489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de-DE" dirty="0" smtClean="0"/>
              <a:t> </a:t>
            </a:r>
            <a:r>
              <a:rPr lang="de-DE" dirty="0" smtClean="0">
                <a:latin typeface="+mj-lt"/>
              </a:rPr>
              <a:t>Nur über die Nassrohdichte möglich </a:t>
            </a:r>
          </a:p>
          <a:p>
            <a:endParaRPr lang="de-DE" sz="2000" dirty="0" smtClean="0">
              <a:latin typeface="+mj-lt"/>
            </a:endParaRPr>
          </a:p>
          <a:p>
            <a:pPr>
              <a:buFontTx/>
              <a:buChar char="-"/>
            </a:pPr>
            <a:r>
              <a:rPr lang="de-DE" dirty="0" smtClean="0">
                <a:latin typeface="+mj-lt"/>
              </a:rPr>
              <a:t> Voraussetzung: die Rezepturen sind eingehalten</a:t>
            </a:r>
          </a:p>
          <a:p>
            <a:endParaRPr lang="de-DE" sz="2000" dirty="0" smtClean="0">
              <a:latin typeface="+mj-lt"/>
            </a:endParaRPr>
          </a:p>
          <a:p>
            <a:pPr>
              <a:buFontTx/>
              <a:buChar char="-"/>
            </a:pPr>
            <a:r>
              <a:rPr lang="de-DE" dirty="0" smtClean="0">
                <a:latin typeface="+mj-lt"/>
              </a:rPr>
              <a:t> Kontrolle erfolgt über das Wiegen des Frischmörtels</a:t>
            </a:r>
          </a:p>
          <a:p>
            <a:endParaRPr lang="de-DE" dirty="0" smtClean="0">
              <a:latin typeface="+mj-lt"/>
            </a:endParaRPr>
          </a:p>
          <a:p>
            <a:pPr>
              <a:buFontTx/>
              <a:buChar char="-"/>
            </a:pPr>
            <a:r>
              <a:rPr lang="de-DE" dirty="0" smtClean="0">
                <a:latin typeface="+mj-lt"/>
              </a:rPr>
              <a:t> Das Wiegen erfolgt immer direkt am Einbauort (nicht im</a:t>
            </a:r>
          </a:p>
          <a:p>
            <a:r>
              <a:rPr lang="de-DE" dirty="0" smtClean="0">
                <a:latin typeface="+mj-lt"/>
              </a:rPr>
              <a:t>  Mischer), denn durch das Pumpen entstehen Pumpverluste </a:t>
            </a:r>
          </a:p>
          <a:p>
            <a:r>
              <a:rPr lang="de-DE" dirty="0" smtClean="0">
                <a:latin typeface="+mj-lt"/>
              </a:rPr>
              <a:t>  bis zu 30%   	</a:t>
            </a:r>
            <a:endParaRPr lang="de-DE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B63219-444E-4FA4-B7D3-768E3E1FD2AD}" type="slidenum">
              <a:rPr lang="de-DE" altLang="de-DE" smtClean="0"/>
              <a:pPr>
                <a:defRPr/>
              </a:pPr>
              <a:t>23</a:t>
            </a:fld>
            <a:endParaRPr lang="de-DE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115617" y="260648"/>
            <a:ext cx="74888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latin typeface="+mj-lt"/>
              </a:rPr>
              <a:t>Wie sind Abweichungen in der Nassrohdichte einzuordnen?</a:t>
            </a:r>
            <a:endParaRPr lang="de-DE" sz="4400" dirty="0">
              <a:latin typeface="+mj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27584" y="2564904"/>
            <a:ext cx="696056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de-DE" dirty="0" smtClean="0"/>
              <a:t> </a:t>
            </a:r>
            <a:r>
              <a:rPr lang="de-DE" dirty="0" smtClean="0">
                <a:latin typeface="+mj-lt"/>
              </a:rPr>
              <a:t>Zu leicht: die Festigkeitswerte werden nicht erreicht- </a:t>
            </a:r>
          </a:p>
          <a:p>
            <a:r>
              <a:rPr lang="de-DE" dirty="0" smtClean="0">
                <a:latin typeface="+mj-lt"/>
              </a:rPr>
              <a:t>  der Wärmedämmwert wird besser.</a:t>
            </a:r>
          </a:p>
          <a:p>
            <a:endParaRPr lang="de-DE" dirty="0" smtClean="0">
              <a:latin typeface="+mj-lt"/>
            </a:endParaRPr>
          </a:p>
          <a:p>
            <a:r>
              <a:rPr lang="de-DE" dirty="0" smtClean="0">
                <a:latin typeface="+mj-lt"/>
              </a:rPr>
              <a:t>- Zu schwer: die Druckfestigkeitswerte sind besser – </a:t>
            </a:r>
          </a:p>
          <a:p>
            <a:r>
              <a:rPr lang="de-DE" dirty="0" smtClean="0">
                <a:latin typeface="+mj-lt"/>
              </a:rPr>
              <a:t>  der </a:t>
            </a:r>
            <a:r>
              <a:rPr lang="de-DE" dirty="0" err="1" smtClean="0">
                <a:latin typeface="+mj-lt"/>
              </a:rPr>
              <a:t>Dämmwert</a:t>
            </a:r>
            <a:r>
              <a:rPr lang="de-DE" dirty="0" smtClean="0">
                <a:latin typeface="+mj-lt"/>
              </a:rPr>
              <a:t> verschlechtert sich. Es wird nicht die </a:t>
            </a:r>
          </a:p>
          <a:p>
            <a:r>
              <a:rPr lang="de-DE" dirty="0" smtClean="0">
                <a:latin typeface="+mj-lt"/>
              </a:rPr>
              <a:t>  vereinbarte Liefermenge bereitgestellt.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B63219-444E-4FA4-B7D3-768E3E1FD2AD}" type="slidenum">
              <a:rPr lang="de-DE" altLang="de-DE" smtClean="0"/>
              <a:pPr>
                <a:defRPr/>
              </a:pPr>
              <a:t>24</a:t>
            </a:fld>
            <a:endParaRPr lang="de-DE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95537" y="1772816"/>
            <a:ext cx="81369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DIN 18560 :“Estriche im Bauwesen – Teil 2: Estriche und </a:t>
            </a:r>
          </a:p>
          <a:p>
            <a:r>
              <a:rPr lang="de-DE" dirty="0" smtClean="0">
                <a:latin typeface="+mj-lt"/>
              </a:rPr>
              <a:t>Heizestriche auf Dämmschichten (schwimmende Estriche)“</a:t>
            </a:r>
          </a:p>
          <a:p>
            <a:endParaRPr lang="de-DE" dirty="0" smtClean="0">
              <a:latin typeface="+mj-lt"/>
            </a:endParaRPr>
          </a:p>
          <a:p>
            <a:r>
              <a:rPr lang="de-DE" i="1" dirty="0" smtClean="0">
                <a:latin typeface="+mj-lt"/>
              </a:rPr>
              <a:t>Ausgleichsschichten müssen im eingebauten Zustand eine </a:t>
            </a:r>
            <a:r>
              <a:rPr lang="de-DE" b="1" i="1" dirty="0" err="1" smtClean="0">
                <a:solidFill>
                  <a:srgbClr val="FF0000"/>
                </a:solidFill>
                <a:latin typeface="+mj-lt"/>
              </a:rPr>
              <a:t>ge</a:t>
            </a:r>
            <a:r>
              <a:rPr lang="de-DE" b="1" i="1" dirty="0" smtClean="0">
                <a:solidFill>
                  <a:srgbClr val="FF0000"/>
                </a:solidFill>
                <a:latin typeface="+mj-lt"/>
              </a:rPr>
              <a:t>-</a:t>
            </a:r>
          </a:p>
          <a:p>
            <a:r>
              <a:rPr lang="de-DE" b="1" i="1" dirty="0" err="1" smtClean="0">
                <a:solidFill>
                  <a:srgbClr val="FF0000"/>
                </a:solidFill>
                <a:latin typeface="+mj-lt"/>
              </a:rPr>
              <a:t>bundene</a:t>
            </a:r>
            <a:r>
              <a:rPr lang="de-DE" b="1" i="1" dirty="0" smtClean="0">
                <a:solidFill>
                  <a:srgbClr val="FF0000"/>
                </a:solidFill>
                <a:latin typeface="+mj-lt"/>
              </a:rPr>
              <a:t> Form </a:t>
            </a:r>
            <a:r>
              <a:rPr lang="de-DE" i="1" dirty="0" smtClean="0">
                <a:latin typeface="+mj-lt"/>
              </a:rPr>
              <a:t>aufweisen. Schüttungen dürfen verwendet </a:t>
            </a:r>
            <a:r>
              <a:rPr lang="de-DE" i="1" dirty="0" err="1" smtClean="0">
                <a:latin typeface="+mj-lt"/>
              </a:rPr>
              <a:t>werden,wenn</a:t>
            </a:r>
            <a:r>
              <a:rPr lang="de-DE" i="1" dirty="0" smtClean="0">
                <a:latin typeface="+mj-lt"/>
              </a:rPr>
              <a:t> ihre Brauchbarkeit nachgewiesen ist. Druckbelastbare Dämmstoffe dürfen als Ausgleichsschichten verwendet werden. 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699792" y="476672"/>
            <a:ext cx="3424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00" dirty="0" smtClean="0">
                <a:latin typeface="+mj-lt"/>
              </a:rPr>
              <a:t>DIN- Verweise</a:t>
            </a:r>
            <a:endParaRPr lang="de-DE" sz="4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B63219-444E-4FA4-B7D3-768E3E1FD2AD}" type="slidenum">
              <a:rPr lang="de-DE" altLang="de-DE" smtClean="0"/>
              <a:pPr>
                <a:defRPr/>
              </a:pPr>
              <a:t>25</a:t>
            </a:fld>
            <a:endParaRPr lang="de-DE" alt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11561" y="1124744"/>
            <a:ext cx="80648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j-lt"/>
              </a:rPr>
              <a:t>DIN EN 13163:2013: Wärmedämmstoffe für</a:t>
            </a:r>
          </a:p>
          <a:p>
            <a:r>
              <a:rPr lang="de-DE" dirty="0" smtClean="0">
                <a:latin typeface="+mj-lt"/>
              </a:rPr>
              <a:t>Gebäude – Werksmäßig hergestellte Produkte aus </a:t>
            </a:r>
          </a:p>
          <a:p>
            <a:r>
              <a:rPr lang="de-DE" dirty="0" smtClean="0">
                <a:latin typeface="+mj-lt"/>
              </a:rPr>
              <a:t>Expandiertem Polystyrol (EPS) - Spezifikation</a:t>
            </a:r>
          </a:p>
          <a:p>
            <a:endParaRPr lang="de-DE" dirty="0" smtClean="0">
              <a:latin typeface="+mj-lt"/>
            </a:endParaRPr>
          </a:p>
          <a:p>
            <a:r>
              <a:rPr lang="de-DE" dirty="0" smtClean="0">
                <a:latin typeface="+mj-lt"/>
              </a:rPr>
              <a:t>DIN 18164: Schaumkunststoffe als Dämmstoffe</a:t>
            </a:r>
          </a:p>
          <a:p>
            <a:r>
              <a:rPr lang="de-DE" dirty="0" smtClean="0">
                <a:latin typeface="+mj-lt"/>
              </a:rPr>
              <a:t>Für das Bauwesen; Dämmstoffe für die Trittschalldämmung; Polystyrol-</a:t>
            </a:r>
            <a:r>
              <a:rPr lang="de-DE" dirty="0" err="1" smtClean="0">
                <a:latin typeface="+mj-lt"/>
              </a:rPr>
              <a:t>Partikelschaumstoffe</a:t>
            </a:r>
            <a:endParaRPr lang="de-DE" dirty="0" smtClean="0">
              <a:latin typeface="+mj-lt"/>
            </a:endParaRPr>
          </a:p>
          <a:p>
            <a:endParaRPr lang="de-DE" dirty="0" smtClean="0">
              <a:latin typeface="+mj-lt"/>
            </a:endParaRPr>
          </a:p>
          <a:p>
            <a:r>
              <a:rPr lang="de-DE" dirty="0" smtClean="0">
                <a:latin typeface="+mj-lt"/>
              </a:rPr>
              <a:t>ÖNORM EN 13163: Wärmedämmstoffe für Gebäude – </a:t>
            </a:r>
          </a:p>
          <a:p>
            <a:r>
              <a:rPr lang="de-DE" dirty="0" err="1" smtClean="0">
                <a:latin typeface="+mj-lt"/>
              </a:rPr>
              <a:t>Werkmässig</a:t>
            </a:r>
            <a:r>
              <a:rPr lang="de-DE" dirty="0" smtClean="0">
                <a:latin typeface="+mj-lt"/>
              </a:rPr>
              <a:t> hergestellte Produkte aus expandiertem Polystyrol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B63219-444E-4FA4-B7D3-768E3E1FD2AD}" type="slidenum">
              <a:rPr lang="de-DE" altLang="de-DE" smtClean="0"/>
              <a:pPr>
                <a:defRPr/>
              </a:pPr>
              <a:t>26</a:t>
            </a:fld>
            <a:endParaRPr lang="de-DE" altLang="de-DE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043608" y="0"/>
            <a:ext cx="6840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 smtClean="0">
                <a:latin typeface="+mj-lt"/>
              </a:rPr>
              <a:t>Fotos</a:t>
            </a:r>
          </a:p>
          <a:p>
            <a:pPr algn="ctr"/>
            <a:r>
              <a:rPr lang="de-DE" sz="4400" dirty="0" err="1" smtClean="0">
                <a:latin typeface="+mj-lt"/>
              </a:rPr>
              <a:t>Styrocrete</a:t>
            </a:r>
            <a:r>
              <a:rPr lang="de-DE" sz="4400" dirty="0" smtClean="0">
                <a:latin typeface="+mj-lt"/>
              </a:rPr>
              <a:t> Leichtausgleich</a:t>
            </a:r>
            <a:endParaRPr lang="de-DE" sz="4400" dirty="0">
              <a:latin typeface="+mj-lt"/>
            </a:endParaRPr>
          </a:p>
        </p:txBody>
      </p:sp>
      <p:pic>
        <p:nvPicPr>
          <p:cNvPr id="20488" name="Picture 8" descr="I:\Eva\Logos Innotec Bau Gardelegen\Softbeton Leichtausgleich_BV Burgdorf\DSC_03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484784"/>
            <a:ext cx="3600399" cy="2390400"/>
          </a:xfrm>
          <a:prstGeom prst="rect">
            <a:avLst/>
          </a:prstGeom>
          <a:noFill/>
        </p:spPr>
      </p:pic>
      <p:pic>
        <p:nvPicPr>
          <p:cNvPr id="20489" name="Picture 9" descr="I:\Eva\Logos Innotec Bau Gardelegen\Softbeton Leichtausgleich_BV Burgdorf\DSC_0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05064"/>
            <a:ext cx="3600000" cy="2390963"/>
          </a:xfrm>
          <a:prstGeom prst="rect">
            <a:avLst/>
          </a:prstGeom>
          <a:noFill/>
        </p:spPr>
      </p:pic>
      <p:pic>
        <p:nvPicPr>
          <p:cNvPr id="20490" name="Picture 10" descr="I:\Eva\Logos Innotec Bau Gardelegen\Softbeton Leichtausgleich_BV Burgdorf\DSC_03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84784"/>
            <a:ext cx="3600000" cy="2390963"/>
          </a:xfrm>
          <a:prstGeom prst="rect">
            <a:avLst/>
          </a:prstGeom>
          <a:noFill/>
        </p:spPr>
      </p:pic>
      <p:pic>
        <p:nvPicPr>
          <p:cNvPr id="20491" name="Picture 11" descr="I:\Eva\Logos Innotec Bau Gardelegen\Softbeton Leichtausgleich_BV Burgdorf\DSC_03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005064"/>
            <a:ext cx="3600000" cy="2390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B63219-444E-4FA4-B7D3-768E3E1FD2AD}" type="slidenum">
              <a:rPr lang="de-DE" altLang="de-DE" smtClean="0"/>
              <a:pPr>
                <a:defRPr/>
              </a:pPr>
              <a:t>27</a:t>
            </a:fld>
            <a:endParaRPr lang="de-DE" alt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43608" y="0"/>
            <a:ext cx="6840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 smtClean="0">
                <a:latin typeface="+mj-lt"/>
              </a:rPr>
              <a:t>Fotos</a:t>
            </a:r>
          </a:p>
          <a:p>
            <a:pPr algn="ctr"/>
            <a:r>
              <a:rPr lang="de-DE" sz="4400" dirty="0" err="1" smtClean="0">
                <a:latin typeface="+mj-lt"/>
              </a:rPr>
              <a:t>Styrocrete</a:t>
            </a:r>
            <a:r>
              <a:rPr lang="de-DE" sz="4400" dirty="0" smtClean="0">
                <a:latin typeface="+mj-lt"/>
              </a:rPr>
              <a:t> Leichtausgleich</a:t>
            </a:r>
            <a:endParaRPr lang="de-DE" sz="4400" dirty="0">
              <a:latin typeface="+mj-lt"/>
            </a:endParaRPr>
          </a:p>
        </p:txBody>
      </p:sp>
      <p:pic>
        <p:nvPicPr>
          <p:cNvPr id="21509" name="Picture 5" descr="I:\Eva\Logos Innotec Bau Gardelegen\Rupprecht-München-Leichtbeton\IMG_1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3240360" cy="2304256"/>
          </a:xfrm>
          <a:prstGeom prst="rect">
            <a:avLst/>
          </a:prstGeom>
          <a:noFill/>
        </p:spPr>
      </p:pic>
      <p:pic>
        <p:nvPicPr>
          <p:cNvPr id="11" name="Grafik 10" descr="IMG_11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628800"/>
            <a:ext cx="3672408" cy="2611200"/>
          </a:xfrm>
          <a:prstGeom prst="rect">
            <a:avLst/>
          </a:prstGeom>
        </p:spPr>
      </p:pic>
      <p:pic>
        <p:nvPicPr>
          <p:cNvPr id="12" name="Grafik 11" descr="IMG_11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4077072"/>
            <a:ext cx="3672408" cy="243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3"/>
          <p:cNvGraphicFramePr>
            <a:graphicFrameLocks noChangeAspect="1"/>
          </p:cNvGraphicFramePr>
          <p:nvPr/>
        </p:nvGraphicFramePr>
        <p:xfrm>
          <a:off x="4644008" y="152400"/>
          <a:ext cx="4320480" cy="2889250"/>
        </p:xfrm>
        <a:graphic>
          <a:graphicData uri="http://schemas.openxmlformats.org/presentationml/2006/ole">
            <p:oleObj spid="_x0000_s22530" name="CorelPhotoPaint.Image.9" r:id="rId3" imgW="4346089" imgH="2889265" progId="">
              <p:embed/>
            </p:oleObj>
          </a:graphicData>
        </a:graphic>
      </p:graphicFrame>
      <p:graphicFrame>
        <p:nvGraphicFramePr>
          <p:cNvPr id="22531" name="Object 4"/>
          <p:cNvGraphicFramePr>
            <a:graphicFrameLocks noChangeAspect="1"/>
          </p:cNvGraphicFramePr>
          <p:nvPr/>
        </p:nvGraphicFramePr>
        <p:xfrm>
          <a:off x="251520" y="3140968"/>
          <a:ext cx="4114800" cy="3022600"/>
        </p:xfrm>
        <a:graphic>
          <a:graphicData uri="http://schemas.openxmlformats.org/presentationml/2006/ole">
            <p:oleObj spid="_x0000_s22531" name="CorelPhotoPaint.Image.9" r:id="rId4" imgW="4114460" imgH="3023366" progId="">
              <p:embed/>
            </p:oleObj>
          </a:graphicData>
        </a:graphic>
      </p:graphicFrame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179512" y="404664"/>
            <a:ext cx="439248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de-DE" altLang="de-DE" dirty="0" smtClean="0"/>
          </a:p>
          <a:p>
            <a:endParaRPr lang="de-DE" altLang="de-DE" dirty="0" smtClean="0"/>
          </a:p>
          <a:p>
            <a:endParaRPr lang="de-DE" altLang="de-DE" dirty="0" smtClean="0"/>
          </a:p>
          <a:p>
            <a:endParaRPr lang="de-DE" altLang="de-DE" dirty="0" smtClean="0"/>
          </a:p>
          <a:p>
            <a:endParaRPr lang="de-DE" altLang="de-DE" dirty="0" smtClean="0"/>
          </a:p>
          <a:p>
            <a:r>
              <a:rPr lang="de-DE" altLang="de-DE" dirty="0" smtClean="0">
                <a:latin typeface="+mj-lt"/>
              </a:rPr>
              <a:t>Parkdeck </a:t>
            </a:r>
            <a:r>
              <a:rPr lang="de-DE" altLang="de-DE" dirty="0">
                <a:latin typeface="+mj-lt"/>
              </a:rPr>
              <a:t>Erfurt</a:t>
            </a:r>
          </a:p>
          <a:p>
            <a:r>
              <a:rPr lang="de-DE" altLang="de-DE" dirty="0">
                <a:latin typeface="+mj-lt"/>
              </a:rPr>
              <a:t>360m³ </a:t>
            </a:r>
            <a:r>
              <a:rPr lang="de-DE" altLang="de-DE" dirty="0" err="1">
                <a:latin typeface="+mj-lt"/>
              </a:rPr>
              <a:t>Styrocrete</a:t>
            </a:r>
            <a:r>
              <a:rPr lang="de-DE" altLang="de-DE" dirty="0">
                <a:latin typeface="+mj-lt"/>
              </a:rPr>
              <a:t> F 300</a:t>
            </a:r>
          </a:p>
        </p:txBody>
      </p:sp>
      <p:graphicFrame>
        <p:nvGraphicFramePr>
          <p:cNvPr id="22533" name="Object 6"/>
          <p:cNvGraphicFramePr>
            <a:graphicFrameLocks noChangeAspect="1"/>
          </p:cNvGraphicFramePr>
          <p:nvPr/>
        </p:nvGraphicFramePr>
        <p:xfrm>
          <a:off x="4644008" y="3140968"/>
          <a:ext cx="4343400" cy="3024336"/>
        </p:xfrm>
        <a:graphic>
          <a:graphicData uri="http://schemas.openxmlformats.org/presentationml/2006/ole">
            <p:oleObj spid="_x0000_s22533" name="CorelPhotoPaint.Image.9" r:id="rId5" imgW="4151033" imgH="2944125" progId="">
              <p:embed/>
            </p:oleObj>
          </a:graphicData>
        </a:graphic>
      </p:graphicFrame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B63219-444E-4FA4-B7D3-768E3E1FD2AD}" type="slidenum">
              <a:rPr lang="de-DE" altLang="de-DE" smtClean="0"/>
              <a:pPr>
                <a:defRPr/>
              </a:pPr>
              <a:t>28</a:t>
            </a:fld>
            <a:endParaRPr lang="de-DE" altLang="de-DE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67544" y="116632"/>
            <a:ext cx="4743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latin typeface="+mj-lt"/>
              </a:rPr>
              <a:t>Referenzobjekte</a:t>
            </a:r>
            <a:endParaRPr lang="de-DE" sz="4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3"/>
          <p:cNvGraphicFramePr>
            <a:graphicFrameLocks noChangeAspect="1"/>
          </p:cNvGraphicFramePr>
          <p:nvPr/>
        </p:nvGraphicFramePr>
        <p:xfrm>
          <a:off x="4860032" y="188640"/>
          <a:ext cx="4065588" cy="2938463"/>
        </p:xfrm>
        <a:graphic>
          <a:graphicData uri="http://schemas.openxmlformats.org/presentationml/2006/ole">
            <p:oleObj spid="_x0000_s23554" name="CorelPhotoPaint.Image.9" r:id="rId3" imgW="4065696" imgH="2938029" progId="">
              <p:embed/>
            </p:oleObj>
          </a:graphicData>
        </a:graphic>
      </p:graphicFrame>
      <p:graphicFrame>
        <p:nvGraphicFramePr>
          <p:cNvPr id="23555" name="Object 4"/>
          <p:cNvGraphicFramePr>
            <a:graphicFrameLocks noChangeAspect="1"/>
          </p:cNvGraphicFramePr>
          <p:nvPr/>
        </p:nvGraphicFramePr>
        <p:xfrm>
          <a:off x="2555776" y="3429000"/>
          <a:ext cx="4392488" cy="2952328"/>
        </p:xfrm>
        <a:graphic>
          <a:graphicData uri="http://schemas.openxmlformats.org/presentationml/2006/ole">
            <p:oleObj spid="_x0000_s23555" name="CorelPhotoPaint.Image.9" r:id="rId4" imgW="4035218" imgH="2828310" progId="">
              <p:embed/>
            </p:oleObj>
          </a:graphicData>
        </a:graphic>
      </p:graphicFrame>
      <p:graphicFrame>
        <p:nvGraphicFramePr>
          <p:cNvPr id="23556" name="Object 5"/>
          <p:cNvGraphicFramePr>
            <a:graphicFrameLocks noChangeAspect="1"/>
          </p:cNvGraphicFramePr>
          <p:nvPr/>
        </p:nvGraphicFramePr>
        <p:xfrm>
          <a:off x="179512" y="188640"/>
          <a:ext cx="4392488" cy="2895600"/>
        </p:xfrm>
        <a:graphic>
          <a:graphicData uri="http://schemas.openxmlformats.org/presentationml/2006/ole">
            <p:oleObj spid="_x0000_s23556" name="CorelPhotoPaint.Image.9" r:id="rId5" imgW="4071791" imgH="2846597" progId="">
              <p:embed/>
            </p:oleObj>
          </a:graphicData>
        </a:graphic>
      </p:graphicFrame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B63219-444E-4FA4-B7D3-768E3E1FD2AD}" type="slidenum">
              <a:rPr lang="de-DE" altLang="de-DE" smtClean="0"/>
              <a:pPr>
                <a:defRPr/>
              </a:pPr>
              <a:t>29</a:t>
            </a:fld>
            <a:endParaRPr lang="de-DE" alt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98884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/>
              <a:t/>
            </a:r>
            <a:br>
              <a:rPr lang="de-DE" altLang="de-DE" dirty="0"/>
            </a:br>
            <a:r>
              <a:rPr lang="de-DE" altLang="de-DE" sz="4900" dirty="0" smtClean="0"/>
              <a:t>Unternehmensgeschichte</a:t>
            </a:r>
            <a:r>
              <a:rPr lang="de-DE" altLang="de-DE" sz="2800" dirty="0" smtClean="0"/>
              <a:t/>
            </a:r>
            <a:br>
              <a:rPr lang="de-DE" altLang="de-DE" sz="2800" dirty="0" smtClean="0"/>
            </a:br>
            <a:r>
              <a:rPr lang="de-DE" altLang="de-DE" sz="2800" dirty="0" smtClean="0"/>
              <a:t/>
            </a:r>
            <a:br>
              <a:rPr lang="de-DE" altLang="de-DE" sz="2800" dirty="0" smtClean="0"/>
            </a:br>
            <a:r>
              <a:rPr lang="de-DE" altLang="de-DE" sz="2800" dirty="0"/>
              <a:t/>
            </a:r>
            <a:br>
              <a:rPr lang="de-DE" altLang="de-DE" sz="2800" dirty="0"/>
            </a:br>
            <a:endParaRPr lang="de-DE" altLang="de-DE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611560" y="1700808"/>
            <a:ext cx="82089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de-DE" altLang="de-DE" dirty="0" smtClean="0">
                <a:latin typeface="Calibri" pitchFamily="34" charset="0"/>
              </a:rPr>
              <a:t> </a:t>
            </a:r>
            <a:r>
              <a:rPr lang="de-DE" altLang="de-DE" sz="3000" dirty="0" smtClean="0">
                <a:latin typeface="Calibri" pitchFamily="34" charset="0"/>
              </a:rPr>
              <a:t>Gründung der </a:t>
            </a:r>
            <a:r>
              <a:rPr lang="de-DE" altLang="de-DE" sz="3000" dirty="0" err="1" smtClean="0">
                <a:latin typeface="Calibri" pitchFamily="34" charset="0"/>
              </a:rPr>
              <a:t>Innotec</a:t>
            </a:r>
            <a:r>
              <a:rPr lang="de-DE" altLang="de-DE" sz="3000" dirty="0" smtClean="0">
                <a:latin typeface="Calibri" pitchFamily="34" charset="0"/>
              </a:rPr>
              <a:t> Bau GmbH: 03.12.1998</a:t>
            </a:r>
          </a:p>
          <a:p>
            <a:pPr>
              <a:tabLst>
                <a:tab pos="180975" algn="l"/>
                <a:tab pos="984250" algn="l"/>
              </a:tabLst>
            </a:pPr>
            <a:r>
              <a:rPr lang="de-DE" altLang="de-DE" sz="3000" dirty="0" smtClean="0">
                <a:latin typeface="Calibri" pitchFamily="34" charset="0"/>
              </a:rPr>
              <a:t>  Gründer und Geschäftsführer: Frank-Lothar   	</a:t>
            </a:r>
            <a:r>
              <a:rPr lang="de-DE" altLang="de-DE" sz="3000" dirty="0" err="1" smtClean="0">
                <a:latin typeface="Calibri" pitchFamily="34" charset="0"/>
              </a:rPr>
              <a:t>Perlmann</a:t>
            </a:r>
            <a:endParaRPr lang="de-DE" altLang="de-DE" sz="3000" dirty="0" smtClean="0">
              <a:latin typeface="Calibri" pitchFamily="34" charset="0"/>
            </a:endParaRPr>
          </a:p>
          <a:p>
            <a:endParaRPr lang="de-DE" altLang="de-DE" sz="3000" dirty="0" smtClean="0">
              <a:latin typeface="Calibri" pitchFamily="34" charset="0"/>
            </a:endParaRPr>
          </a:p>
          <a:p>
            <a:r>
              <a:rPr lang="de-DE" altLang="de-DE" sz="3000" dirty="0" smtClean="0">
                <a:latin typeface="Calibri" pitchFamily="34" charset="0"/>
              </a:rPr>
              <a:t/>
            </a:r>
            <a:br>
              <a:rPr lang="de-DE" altLang="de-DE" sz="3000" dirty="0" smtClean="0">
                <a:latin typeface="Calibri" pitchFamily="34" charset="0"/>
              </a:rPr>
            </a:br>
            <a:r>
              <a:rPr lang="de-DE" altLang="de-DE" sz="3000" dirty="0" smtClean="0">
                <a:latin typeface="Calibri" pitchFamily="34" charset="0"/>
              </a:rPr>
              <a:t>- Übernahme der </a:t>
            </a:r>
            <a:r>
              <a:rPr lang="de-DE" altLang="de-DE" sz="3000" dirty="0" err="1" smtClean="0">
                <a:latin typeface="Calibri" pitchFamily="34" charset="0"/>
              </a:rPr>
              <a:t>Innotec</a:t>
            </a:r>
            <a:r>
              <a:rPr lang="de-DE" altLang="de-DE" sz="3000" dirty="0" smtClean="0">
                <a:latin typeface="Calibri" pitchFamily="34" charset="0"/>
              </a:rPr>
              <a:t> Bau GmbH durch die</a:t>
            </a:r>
          </a:p>
          <a:p>
            <a:r>
              <a:rPr lang="de-DE" altLang="de-DE" sz="3000" dirty="0" smtClean="0">
                <a:latin typeface="Calibri" pitchFamily="34" charset="0"/>
              </a:rPr>
              <a:t>   </a:t>
            </a:r>
            <a:r>
              <a:rPr lang="de-DE" altLang="de-DE" sz="3000" dirty="0" err="1" smtClean="0">
                <a:latin typeface="Calibri" pitchFamily="34" charset="0"/>
              </a:rPr>
              <a:t>Innotec</a:t>
            </a:r>
            <a:r>
              <a:rPr lang="de-DE" altLang="de-DE" sz="3000" dirty="0" smtClean="0">
                <a:latin typeface="Calibri" pitchFamily="34" charset="0"/>
              </a:rPr>
              <a:t> Bau Gardelegen GmbH am 16.12.2013</a:t>
            </a:r>
          </a:p>
          <a:p>
            <a:r>
              <a:rPr lang="de-DE" sz="3000" dirty="0" smtClean="0">
                <a:latin typeface="Calibri" pitchFamily="34" charset="0"/>
              </a:rPr>
              <a:t>   Geschäftsführerin: Eva-Christina </a:t>
            </a:r>
            <a:r>
              <a:rPr lang="de-DE" sz="3000" dirty="0" err="1" smtClean="0">
                <a:latin typeface="Calibri" pitchFamily="34" charset="0"/>
              </a:rPr>
              <a:t>Perlmann</a:t>
            </a:r>
            <a:endParaRPr lang="de-DE" sz="3000" dirty="0">
              <a:latin typeface="Calibri" pitchFamily="34" charset="0"/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48875C-BF7F-4A5F-91DB-AFA4DFC0B4D2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55776" y="3861048"/>
            <a:ext cx="4032448" cy="1188368"/>
          </a:xfrm>
        </p:spPr>
        <p:txBody>
          <a:bodyPr>
            <a:normAutofit/>
          </a:bodyPr>
          <a:lstStyle/>
          <a:p>
            <a:pPr eaLnBrk="1" hangingPunct="1"/>
            <a:r>
              <a:rPr lang="de-DE" altLang="de-DE" sz="4400" dirty="0" smtClean="0">
                <a:solidFill>
                  <a:srgbClr val="FF0000"/>
                </a:solidFill>
              </a:rPr>
              <a:t>?? FRAGEN ??</a:t>
            </a:r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Vielen Dank für Ihre Aufmerksamkeit!</a:t>
            </a:r>
            <a:endParaRPr lang="de-DE" dirty="0"/>
          </a:p>
        </p:txBody>
      </p:sp>
      <p:pic>
        <p:nvPicPr>
          <p:cNvPr id="6" name="Picture 2" descr="I:\Eva\Logos Innotec Bau Gardelegen\Logo-Inno-GA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32656"/>
            <a:ext cx="3946849" cy="1152128"/>
          </a:xfrm>
          <a:prstGeom prst="rect">
            <a:avLst/>
          </a:prstGeom>
          <a:noFill/>
        </p:spPr>
      </p:pic>
      <p:pic>
        <p:nvPicPr>
          <p:cNvPr id="8" name="Picture 1" descr="I:\Eva\Logos Innotec Bau Gardelegen\Styrocrete Logo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581128"/>
            <a:ext cx="3168352" cy="1977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altLang="de-DE" dirty="0" err="1" smtClean="0"/>
              <a:t>Styrocrete</a:t>
            </a:r>
            <a:r>
              <a:rPr lang="de-DE" altLang="de-DE" dirty="0" smtClean="0"/>
              <a:t> Leichtausgleich</a:t>
            </a:r>
            <a:br>
              <a:rPr lang="de-DE" altLang="de-DE" dirty="0" smtClean="0"/>
            </a:br>
            <a:r>
              <a:rPr lang="de-DE" altLang="de-DE" dirty="0" smtClean="0"/>
              <a:t>Grundmaterialien 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270576" cy="4114800"/>
          </a:xfrm>
        </p:spPr>
        <p:txBody>
          <a:bodyPr/>
          <a:lstStyle/>
          <a:p>
            <a:pPr algn="just" eaLnBrk="1" hangingPunct="1"/>
            <a:r>
              <a:rPr lang="de-DE" altLang="de-DE" sz="2800" dirty="0" err="1" smtClean="0"/>
              <a:t>Recyceltes</a:t>
            </a:r>
            <a:r>
              <a:rPr lang="de-DE" altLang="de-DE" sz="2800" dirty="0" smtClean="0"/>
              <a:t> und aufbereitetes Altstyropor und Verpackungsmaterial der Dämmstoffindustrie  </a:t>
            </a:r>
          </a:p>
          <a:p>
            <a:pPr algn="just" eaLnBrk="1" hangingPunct="1">
              <a:buNone/>
            </a:pPr>
            <a:r>
              <a:rPr lang="de-DE" altLang="de-DE" sz="2800" dirty="0"/>
              <a:t>	</a:t>
            </a:r>
            <a:r>
              <a:rPr lang="de-DE" altLang="de-DE" sz="2800" dirty="0" smtClean="0"/>
              <a:t>„</a:t>
            </a:r>
            <a:r>
              <a:rPr lang="de-DE" altLang="de-DE" sz="2800" dirty="0" err="1" smtClean="0"/>
              <a:t>Styrocrete</a:t>
            </a:r>
            <a:r>
              <a:rPr lang="de-DE" altLang="de-DE" sz="2800" dirty="0" smtClean="0"/>
              <a:t> - Füllstoff“</a:t>
            </a:r>
          </a:p>
          <a:p>
            <a:pPr algn="just" eaLnBrk="1" hangingPunct="1"/>
            <a:r>
              <a:rPr lang="de-DE" altLang="de-DE" sz="2800" dirty="0" smtClean="0"/>
              <a:t>Markenzemente</a:t>
            </a:r>
          </a:p>
          <a:p>
            <a:pPr algn="just" eaLnBrk="1" hangingPunct="1"/>
            <a:r>
              <a:rPr lang="de-DE" altLang="de-DE" sz="2800" dirty="0" smtClean="0"/>
              <a:t>Wasser</a:t>
            </a:r>
          </a:p>
          <a:p>
            <a:pPr algn="just" eaLnBrk="1" hangingPunct="1"/>
            <a:r>
              <a:rPr lang="de-DE" altLang="de-DE" sz="2800" dirty="0" smtClean="0"/>
              <a:t>ggf. Zusatzstoffe – und mittel </a:t>
            </a:r>
          </a:p>
          <a:p>
            <a:pPr eaLnBrk="1" hangingPunct="1">
              <a:buNone/>
            </a:pPr>
            <a:endParaRPr lang="de-DE" altLang="de-DE" sz="2800" dirty="0" smtClean="0"/>
          </a:p>
          <a:p>
            <a:pPr eaLnBrk="1" hangingPunct="1">
              <a:buFontTx/>
              <a:buNone/>
            </a:pPr>
            <a:endParaRPr lang="de-DE" altLang="de-DE" sz="2800" dirty="0" smtClean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42302-51F4-41CB-8B61-7B9D715E3BD9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90600"/>
          </a:xfrm>
        </p:spPr>
        <p:txBody>
          <a:bodyPr/>
          <a:lstStyle/>
          <a:p>
            <a:pPr eaLnBrk="1" hangingPunct="1"/>
            <a:r>
              <a:rPr lang="de-DE" altLang="de-DE" smtClean="0"/>
              <a:t>Anwendungsbeispiele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1371600"/>
            <a:ext cx="3886200" cy="4724400"/>
          </a:xfrm>
        </p:spPr>
        <p:txBody>
          <a:bodyPr/>
          <a:lstStyle/>
          <a:p>
            <a:pPr eaLnBrk="1" hangingPunct="1"/>
            <a:r>
              <a:rPr lang="de-DE" altLang="de-DE" smtClean="0"/>
              <a:t>Verfüllung von Kappendecken</a:t>
            </a:r>
          </a:p>
          <a:p>
            <a:pPr eaLnBrk="1" hangingPunct="1"/>
            <a:r>
              <a:rPr lang="de-DE" altLang="de-DE" smtClean="0"/>
              <a:t>Gefälledächer</a:t>
            </a:r>
          </a:p>
          <a:p>
            <a:pPr eaLnBrk="1" hangingPunct="1"/>
            <a:r>
              <a:rPr lang="de-DE" altLang="de-DE" smtClean="0"/>
              <a:t>Ausgleichsschüttungen unter Estrichen für Alt- und Neubau</a:t>
            </a:r>
          </a:p>
          <a:p>
            <a:pPr eaLnBrk="1" hangingPunct="1"/>
            <a:r>
              <a:rPr lang="de-DE" altLang="de-DE" smtClean="0"/>
              <a:t>Straßen- und Wegebau</a:t>
            </a:r>
          </a:p>
          <a:p>
            <a:pPr eaLnBrk="1" hangingPunct="1"/>
            <a:r>
              <a:rPr lang="de-DE" altLang="de-DE" smtClean="0"/>
              <a:t>Isolierbeton für Fernwärmeleitungen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343400" y="1371600"/>
            <a:ext cx="4648200" cy="4648200"/>
          </a:xfrm>
        </p:spPr>
        <p:txBody>
          <a:bodyPr/>
          <a:lstStyle/>
          <a:p>
            <a:pPr eaLnBrk="1" hangingPunct="1"/>
            <a:r>
              <a:rPr lang="de-DE" altLang="de-DE" dirty="0" smtClean="0"/>
              <a:t>Bodenplatten für Wohn- und Gewerbebau</a:t>
            </a:r>
          </a:p>
          <a:p>
            <a:pPr eaLnBrk="1" hangingPunct="1"/>
            <a:r>
              <a:rPr lang="de-DE" altLang="de-DE" dirty="0" smtClean="0"/>
              <a:t>Zweischalige Mauerwerke</a:t>
            </a:r>
          </a:p>
          <a:p>
            <a:pPr eaLnBrk="1" hangingPunct="1"/>
            <a:r>
              <a:rPr lang="de-DE" altLang="de-DE" dirty="0" smtClean="0"/>
              <a:t>Schwimmbeckenhinter-</a:t>
            </a:r>
            <a:r>
              <a:rPr lang="de-DE" altLang="de-DE" dirty="0" err="1" smtClean="0"/>
              <a:t>füllungen</a:t>
            </a:r>
            <a:endParaRPr lang="de-DE" altLang="de-DE" dirty="0" smtClean="0"/>
          </a:p>
          <a:p>
            <a:pPr eaLnBrk="1" hangingPunct="1"/>
            <a:r>
              <a:rPr lang="de-DE" altLang="de-DE" dirty="0" smtClean="0"/>
              <a:t>Unterbau für Gleiskörperanlagen</a:t>
            </a:r>
          </a:p>
          <a:p>
            <a:pPr eaLnBrk="1" hangingPunct="1"/>
            <a:r>
              <a:rPr lang="de-DE" altLang="de-DE" dirty="0" smtClean="0"/>
              <a:t>Herstellung von Wandsystemen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7E60A-4216-41AA-9560-891B7A211EBD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539552" y="332656"/>
          <a:ext cx="7560840" cy="4824536"/>
        </p:xfrm>
        <a:graphic>
          <a:graphicData uri="http://schemas.openxmlformats.org/presentationml/2006/ole">
            <p:oleObj spid="_x0000_s62466" name="CorelPhotoPaint.Image.9" r:id="rId3" imgW="9015239" imgH="6345411" progId="">
              <p:embed/>
            </p:oleObj>
          </a:graphicData>
        </a:graphic>
      </p:graphicFrame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28600" y="5373216"/>
            <a:ext cx="870267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altLang="de-DE" b="1" dirty="0" smtClean="0">
                <a:latin typeface="Comic Sans MS" pitchFamily="66" charset="0"/>
              </a:rPr>
              <a:t>  Albtraum </a:t>
            </a:r>
            <a:r>
              <a:rPr lang="de-DE" altLang="de-DE" b="1" dirty="0">
                <a:latin typeface="Comic Sans MS" pitchFamily="66" charset="0"/>
              </a:rPr>
              <a:t>oder nackte </a:t>
            </a:r>
            <a:r>
              <a:rPr lang="de-DE" altLang="de-DE" b="1" dirty="0" smtClean="0">
                <a:latin typeface="Comic Sans MS" pitchFamily="66" charset="0"/>
              </a:rPr>
              <a:t>Realität ?!?</a:t>
            </a:r>
            <a:endParaRPr lang="de-DE" altLang="de-DE" b="1" dirty="0">
              <a:latin typeface="Comic Sans MS" pitchFamily="66" charset="0"/>
            </a:endParaRPr>
          </a:p>
          <a:p>
            <a:r>
              <a:rPr lang="de-DE" altLang="de-DE" b="1" i="1" dirty="0" smtClean="0">
                <a:latin typeface="Comic Sans MS" pitchFamily="66" charset="0"/>
              </a:rPr>
              <a:t>  </a:t>
            </a:r>
            <a:r>
              <a:rPr lang="de-DE" altLang="de-DE" b="1" i="1" dirty="0" err="1" smtClean="0">
                <a:latin typeface="Comic Sans MS" pitchFamily="66" charset="0"/>
              </a:rPr>
              <a:t>Estrichleger</a:t>
            </a:r>
            <a:r>
              <a:rPr lang="de-DE" altLang="de-DE" b="1" i="1" dirty="0" smtClean="0">
                <a:latin typeface="Comic Sans MS" pitchFamily="66" charset="0"/>
              </a:rPr>
              <a:t> </a:t>
            </a:r>
            <a:r>
              <a:rPr lang="de-DE" altLang="de-DE" b="1" i="1" dirty="0">
                <a:latin typeface="Comic Sans MS" pitchFamily="66" charset="0"/>
              </a:rPr>
              <a:t>und Planer</a:t>
            </a:r>
            <a:r>
              <a:rPr lang="de-DE" altLang="de-DE" b="1" i="1" dirty="0" smtClean="0">
                <a:latin typeface="Comic Sans MS" pitchFamily="66" charset="0"/>
              </a:rPr>
              <a:t>, was </a:t>
            </a:r>
            <a:r>
              <a:rPr lang="de-DE" altLang="de-DE" b="1" i="1" dirty="0">
                <a:latin typeface="Comic Sans MS" pitchFamily="66" charset="0"/>
              </a:rPr>
              <a:t>tun? </a:t>
            </a:r>
            <a:r>
              <a:rPr lang="de-DE" altLang="de-DE" b="1" i="1" dirty="0" smtClean="0">
                <a:latin typeface="Comic Sans MS" pitchFamily="66" charset="0"/>
              </a:rPr>
              <a:t>     </a:t>
            </a:r>
            <a:r>
              <a:rPr lang="de-DE" altLang="de-DE" sz="2800" b="1" i="1" dirty="0" err="1" smtClean="0">
                <a:solidFill>
                  <a:srgbClr val="FF0000"/>
                </a:solidFill>
                <a:latin typeface="Comic Sans MS" pitchFamily="66" charset="0"/>
              </a:rPr>
              <a:t>Styrocrete</a:t>
            </a:r>
            <a:r>
              <a:rPr lang="de-DE" altLang="de-DE" sz="2800" b="1" i="1" dirty="0" smtClean="0">
                <a:solidFill>
                  <a:srgbClr val="FF0000"/>
                </a:solidFill>
                <a:latin typeface="Comic Sans MS" pitchFamily="66" charset="0"/>
              </a:rPr>
              <a:t>!!</a:t>
            </a:r>
            <a:endParaRPr lang="de-DE" altLang="de-DE" sz="28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B63219-444E-4FA4-B7D3-768E3E1FD2AD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  <p:sp>
        <p:nvSpPr>
          <p:cNvPr id="6" name="Pfeil nach rechts 5"/>
          <p:cNvSpPr/>
          <p:nvPr/>
        </p:nvSpPr>
        <p:spPr>
          <a:xfrm>
            <a:off x="5796136" y="5877272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B63219-444E-4FA4-B7D3-768E3E1FD2AD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  <p:sp>
        <p:nvSpPr>
          <p:cNvPr id="4" name="Textfeld 3"/>
          <p:cNvSpPr txBox="1"/>
          <p:nvPr/>
        </p:nvSpPr>
        <p:spPr>
          <a:xfrm>
            <a:off x="827584" y="548681"/>
            <a:ext cx="809228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 smtClean="0">
                <a:latin typeface="+mj-lt"/>
              </a:rPr>
              <a:t>DIN 4109, Blatt 4, Ausgabe 09/1963: </a:t>
            </a:r>
          </a:p>
          <a:p>
            <a:endParaRPr lang="de-DE" sz="1200" dirty="0" smtClean="0">
              <a:latin typeface="+mj-lt"/>
            </a:endParaRPr>
          </a:p>
          <a:p>
            <a:r>
              <a:rPr lang="de-DE" dirty="0" smtClean="0">
                <a:latin typeface="+mj-lt"/>
              </a:rPr>
              <a:t>„ </a:t>
            </a:r>
            <a:r>
              <a:rPr lang="de-DE" i="1" dirty="0" smtClean="0">
                <a:latin typeface="+mj-lt"/>
              </a:rPr>
              <a:t>Falls Rohrleitungen auf der </a:t>
            </a:r>
            <a:r>
              <a:rPr lang="de-DE" i="1" dirty="0" err="1" smtClean="0">
                <a:latin typeface="+mj-lt"/>
              </a:rPr>
              <a:t>Rohdecke</a:t>
            </a:r>
            <a:r>
              <a:rPr lang="de-DE" i="1" dirty="0" smtClean="0">
                <a:latin typeface="+mj-lt"/>
              </a:rPr>
              <a:t> verlegt sind,</a:t>
            </a:r>
          </a:p>
          <a:p>
            <a:r>
              <a:rPr lang="de-DE" i="1" dirty="0" smtClean="0">
                <a:latin typeface="+mj-lt"/>
              </a:rPr>
              <a:t>müssen sie festgelegt sein. Durch eine </a:t>
            </a:r>
            <a:r>
              <a:rPr lang="de-DE" b="1" i="1" dirty="0" smtClean="0">
                <a:latin typeface="+mj-lt"/>
              </a:rPr>
              <a:t>Ausgleichsschicht</a:t>
            </a:r>
            <a:r>
              <a:rPr lang="de-DE" i="1" dirty="0" smtClean="0">
                <a:latin typeface="+mj-lt"/>
              </a:rPr>
              <a:t> muss </a:t>
            </a:r>
          </a:p>
          <a:p>
            <a:r>
              <a:rPr lang="de-DE" i="1" dirty="0" smtClean="0">
                <a:latin typeface="+mj-lt"/>
              </a:rPr>
              <a:t>wieder eine ebene Oberfläche geschaffen werden. Sand darf </a:t>
            </a:r>
          </a:p>
          <a:p>
            <a:r>
              <a:rPr lang="de-DE" i="1" dirty="0" smtClean="0">
                <a:latin typeface="+mj-lt"/>
              </a:rPr>
              <a:t>hierfür nicht verwendet werden.“</a:t>
            </a:r>
          </a:p>
          <a:p>
            <a:endParaRPr lang="de-DE" i="1" dirty="0" smtClean="0">
              <a:latin typeface="+mj-lt"/>
            </a:endParaRPr>
          </a:p>
          <a:p>
            <a:endParaRPr lang="de-DE" i="1" dirty="0" smtClean="0">
              <a:latin typeface="+mj-lt"/>
            </a:endParaRPr>
          </a:p>
          <a:p>
            <a:r>
              <a:rPr lang="de-DE" u="sng" dirty="0" smtClean="0">
                <a:latin typeface="+mj-lt"/>
              </a:rPr>
              <a:t>Info-Blatt-Rohrleitungen und Kabel auf Deckenflächen </a:t>
            </a:r>
          </a:p>
          <a:p>
            <a:r>
              <a:rPr lang="de-DE" u="sng" dirty="0" smtClean="0">
                <a:latin typeface="+mj-lt"/>
              </a:rPr>
              <a:t>Planung und Ausführung (Juli 1999):</a:t>
            </a:r>
            <a:endParaRPr lang="de-DE" sz="1000" u="sng" dirty="0" smtClean="0">
              <a:latin typeface="+mj-lt"/>
            </a:endParaRPr>
          </a:p>
          <a:p>
            <a:endParaRPr lang="de-DE" sz="1200" dirty="0" smtClean="0">
              <a:latin typeface="+mj-lt"/>
            </a:endParaRPr>
          </a:p>
          <a:p>
            <a:r>
              <a:rPr lang="de-DE" i="1" dirty="0" smtClean="0">
                <a:latin typeface="+mj-lt"/>
              </a:rPr>
              <a:t>„ In der Regel ist ein Ausgleichsestrich (Leichtestrich) in Höhe</a:t>
            </a:r>
          </a:p>
          <a:p>
            <a:r>
              <a:rPr lang="de-DE" i="1" dirty="0" smtClean="0">
                <a:latin typeface="+mj-lt"/>
              </a:rPr>
              <a:t>der Rohrleitungen oder Kabel auszuführen. Ein solcher </a:t>
            </a:r>
            <a:r>
              <a:rPr lang="de-DE" b="1" i="1" dirty="0" smtClean="0">
                <a:latin typeface="+mj-lt"/>
              </a:rPr>
              <a:t>Aus-</a:t>
            </a:r>
          </a:p>
          <a:p>
            <a:r>
              <a:rPr lang="de-DE" b="1" i="1" dirty="0" err="1" smtClean="0">
                <a:latin typeface="+mj-lt"/>
              </a:rPr>
              <a:t>gleichsestrich</a:t>
            </a:r>
            <a:r>
              <a:rPr lang="de-DE" b="1" i="1" dirty="0" smtClean="0">
                <a:latin typeface="+mj-lt"/>
              </a:rPr>
              <a:t> </a:t>
            </a:r>
            <a:r>
              <a:rPr lang="de-DE" i="1" dirty="0" smtClean="0">
                <a:latin typeface="+mj-lt"/>
              </a:rPr>
              <a:t>kann in vielfältigster Form ausgeführt werden.</a:t>
            </a:r>
          </a:p>
          <a:p>
            <a:endParaRPr lang="de-DE" i="1" dirty="0" smtClean="0"/>
          </a:p>
          <a:p>
            <a:endParaRPr lang="de-DE" i="1" dirty="0" smtClean="0"/>
          </a:p>
          <a:p>
            <a:endParaRPr lang="de-DE"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B63219-444E-4FA4-B7D3-768E3E1FD2AD}" type="slidenum">
              <a:rPr lang="de-DE" altLang="de-DE" smtClean="0"/>
              <a:pPr>
                <a:defRPr/>
              </a:pPr>
              <a:t>8</a:t>
            </a:fld>
            <a:endParaRPr lang="de-DE" altLang="de-DE"/>
          </a:p>
        </p:txBody>
      </p:sp>
      <p:sp>
        <p:nvSpPr>
          <p:cNvPr id="4" name="Textfeld 3"/>
          <p:cNvSpPr txBox="1"/>
          <p:nvPr/>
        </p:nvSpPr>
        <p:spPr>
          <a:xfrm>
            <a:off x="899592" y="1052736"/>
            <a:ext cx="79311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i="1" dirty="0" smtClean="0">
                <a:latin typeface="+mj-lt"/>
              </a:rPr>
              <a:t>Am Markt sind bewährte Produkte, die mit den bekannten </a:t>
            </a:r>
          </a:p>
          <a:p>
            <a:pPr algn="just"/>
            <a:r>
              <a:rPr lang="de-DE" i="1" dirty="0" err="1" smtClean="0">
                <a:latin typeface="+mj-lt"/>
              </a:rPr>
              <a:t>Estrichmisch</a:t>
            </a:r>
            <a:r>
              <a:rPr lang="de-DE" i="1" dirty="0" smtClean="0">
                <a:latin typeface="+mj-lt"/>
              </a:rPr>
              <a:t>- und Förderpumpen aufbereitet und gefördert</a:t>
            </a:r>
          </a:p>
          <a:p>
            <a:pPr algn="just"/>
            <a:r>
              <a:rPr lang="de-DE" i="1" dirty="0" smtClean="0">
                <a:latin typeface="+mj-lt"/>
              </a:rPr>
              <a:t>werden können. Das Herstellen einer Ausgleichsschicht mit</a:t>
            </a:r>
          </a:p>
          <a:p>
            <a:pPr algn="just"/>
            <a:r>
              <a:rPr lang="de-DE" i="1" dirty="0" smtClean="0">
                <a:latin typeface="+mj-lt"/>
              </a:rPr>
              <a:t>Wärme- oder Trittschall-Dämmmaterial entspricht in der</a:t>
            </a:r>
          </a:p>
          <a:p>
            <a:pPr algn="just"/>
            <a:r>
              <a:rPr lang="de-DE" i="1" dirty="0" smtClean="0">
                <a:latin typeface="+mj-lt"/>
              </a:rPr>
              <a:t>Regel </a:t>
            </a:r>
            <a:r>
              <a:rPr lang="de-DE" b="1" i="1" dirty="0" smtClean="0">
                <a:latin typeface="+mj-lt"/>
              </a:rPr>
              <a:t>keiner technisch einwandfreien </a:t>
            </a:r>
            <a:r>
              <a:rPr lang="de-DE" i="1" dirty="0" smtClean="0">
                <a:latin typeface="+mj-lt"/>
              </a:rPr>
              <a:t>Ausführung.</a:t>
            </a:r>
          </a:p>
          <a:p>
            <a:pPr algn="just"/>
            <a:r>
              <a:rPr lang="de-DE" i="1" dirty="0" smtClean="0">
                <a:latin typeface="+mj-lt"/>
              </a:rPr>
              <a:t>Das Herstellen einer Ausgleichsschicht aus einer Lage </a:t>
            </a:r>
          </a:p>
          <a:p>
            <a:pPr algn="just"/>
            <a:r>
              <a:rPr lang="de-DE" i="1" dirty="0" smtClean="0">
                <a:latin typeface="+mj-lt"/>
              </a:rPr>
              <a:t>Hartschaumdämmplatten ist dann nicht sachgemäß aus-</a:t>
            </a:r>
          </a:p>
          <a:p>
            <a:pPr algn="just"/>
            <a:r>
              <a:rPr lang="de-DE" i="1" dirty="0" err="1" smtClean="0">
                <a:latin typeface="+mj-lt"/>
              </a:rPr>
              <a:t>führbar</a:t>
            </a:r>
            <a:r>
              <a:rPr lang="de-DE" i="1" dirty="0" smtClean="0">
                <a:latin typeface="+mj-lt"/>
              </a:rPr>
              <a:t>, wenn die Rohrleitungen oder Kabel auf den </a:t>
            </a:r>
          </a:p>
          <a:p>
            <a:pPr algn="just"/>
            <a:r>
              <a:rPr lang="de-DE" i="1" dirty="0" smtClean="0">
                <a:latin typeface="+mj-lt"/>
              </a:rPr>
              <a:t>Deckenflächen ohne Konzept wie üblich kreuz und quer,</a:t>
            </a:r>
          </a:p>
          <a:p>
            <a:pPr algn="just"/>
            <a:r>
              <a:rPr lang="de-DE" i="1" dirty="0" smtClean="0">
                <a:latin typeface="+mj-lt"/>
              </a:rPr>
              <a:t>Zum Teil auch übereinander verlegt sind.“ </a:t>
            </a:r>
          </a:p>
          <a:p>
            <a:endParaRPr lang="de-DE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Herstellung Leichtausgleich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de-DE" altLang="de-DE" dirty="0"/>
              <a:t>m</a:t>
            </a:r>
            <a:r>
              <a:rPr lang="de-DE" altLang="de-DE" dirty="0" smtClean="0"/>
              <a:t>ittels:</a:t>
            </a:r>
          </a:p>
          <a:p>
            <a:pPr eaLnBrk="1" hangingPunct="1"/>
            <a:r>
              <a:rPr lang="de-DE" altLang="de-DE" dirty="0" err="1" smtClean="0"/>
              <a:t>Estrichpumpe</a:t>
            </a:r>
            <a:endParaRPr lang="de-DE" altLang="de-DE" dirty="0" smtClean="0"/>
          </a:p>
          <a:p>
            <a:pPr eaLnBrk="1" hangingPunct="1"/>
            <a:r>
              <a:rPr lang="de-DE" altLang="de-DE" dirty="0" smtClean="0"/>
              <a:t>Fahrmischer</a:t>
            </a:r>
          </a:p>
          <a:p>
            <a:pPr eaLnBrk="1" hangingPunct="1"/>
            <a:r>
              <a:rPr lang="de-DE" altLang="de-DE" dirty="0" smtClean="0"/>
              <a:t>Spezial Batchmischer-Anlagen</a:t>
            </a:r>
          </a:p>
          <a:p>
            <a:pPr eaLnBrk="1" hangingPunct="1"/>
            <a:r>
              <a:rPr lang="de-DE" altLang="de-DE" dirty="0" smtClean="0"/>
              <a:t>Zwangs- und Freifallmischer</a:t>
            </a:r>
          </a:p>
          <a:p>
            <a:pPr eaLnBrk="1" hangingPunct="1"/>
            <a:r>
              <a:rPr lang="de-DE" altLang="de-DE" dirty="0" smtClean="0"/>
              <a:t>Siloanlagen</a:t>
            </a:r>
          </a:p>
          <a:p>
            <a:pPr eaLnBrk="1" hangingPunct="1"/>
            <a:endParaRPr lang="de-DE" altLang="de-DE" dirty="0" smtClean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9274EF-D859-47E8-9C0D-2098FE56967B}" type="slidenum">
              <a:rPr lang="de-DE" altLang="de-DE" smtClean="0"/>
              <a:pPr>
                <a:defRPr/>
              </a:pPr>
              <a:t>9</a:t>
            </a:fld>
            <a:endParaRPr lang="de-DE" alt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2123728" cy="501650"/>
          </a:xfrm>
        </p:spPr>
        <p:txBody>
          <a:bodyPr/>
          <a:lstStyle/>
          <a:p>
            <a:pPr>
              <a:defRPr/>
            </a:pPr>
            <a:r>
              <a:rPr lang="de-DE" altLang="de-DE" dirty="0" err="1" smtClean="0">
                <a:solidFill>
                  <a:srgbClr val="0070C0"/>
                </a:solidFill>
              </a:rPr>
              <a:t>Innotec</a:t>
            </a:r>
            <a:r>
              <a:rPr lang="de-DE" altLang="de-DE" dirty="0" smtClean="0">
                <a:solidFill>
                  <a:srgbClr val="0070C0"/>
                </a:solidFill>
              </a:rPr>
              <a:t> Bau Gardelegen GmbH</a:t>
            </a:r>
            <a:endParaRPr lang="de-DE" altLang="de-DE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1111</Words>
  <Application>Microsoft Office PowerPoint</Application>
  <PresentationFormat>Bildschirmpräsentation (4:3)</PresentationFormat>
  <Paragraphs>333</Paragraphs>
  <Slides>30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2" baseType="lpstr">
      <vt:lpstr>Larissa-Design</vt:lpstr>
      <vt:lpstr>CorelPhotoPaint.Image.9</vt:lpstr>
      <vt:lpstr>   Herzlich Willkommen zur Produkt- und Verarbeitungsinformation von „Styrocrete – Leichtausgleich“ </vt:lpstr>
      <vt:lpstr>Überblick</vt:lpstr>
      <vt:lpstr>  Unternehmensgeschichte   </vt:lpstr>
      <vt:lpstr>Styrocrete Leichtausgleich Grundmaterialien  </vt:lpstr>
      <vt:lpstr>Anwendungsbeispiele</vt:lpstr>
      <vt:lpstr>Folie 6</vt:lpstr>
      <vt:lpstr>Folie 7</vt:lpstr>
      <vt:lpstr>Folie 8</vt:lpstr>
      <vt:lpstr>Herstellung Leichtausgleich</vt:lpstr>
      <vt:lpstr>Folie 10</vt:lpstr>
      <vt:lpstr>Vor- und Nachteile der Herstellungsarten</vt:lpstr>
      <vt:lpstr>Folie 12</vt:lpstr>
      <vt:lpstr>Folie 13</vt:lpstr>
      <vt:lpstr>Folie 14</vt:lpstr>
      <vt:lpstr> </vt:lpstr>
      <vt:lpstr>Rezepturen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Vielen Dank für Ihre Aufmerksamkeit!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zu unserer Unternehmenspräsentation der Innotec-Bau GmbH </dc:title>
  <dc:creator>Perle</dc:creator>
  <cp:lastModifiedBy>Eva</cp:lastModifiedBy>
  <cp:revision>183</cp:revision>
  <dcterms:created xsi:type="dcterms:W3CDTF">2002-04-25T17:00:42Z</dcterms:created>
  <dcterms:modified xsi:type="dcterms:W3CDTF">2014-06-05T09:05:01Z</dcterms:modified>
</cp:coreProperties>
</file>